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ags/tag2.xml" ContentType="application/vnd.openxmlformats-officedocument.presentationml.tag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81" r:id="rId2"/>
  </p:sldMasterIdLst>
  <p:notesMasterIdLst>
    <p:notesMasterId r:id="rId14"/>
  </p:notesMasterIdLst>
  <p:handoutMasterIdLst>
    <p:handoutMasterId r:id="rId15"/>
  </p:handoutMasterIdLst>
  <p:sldIdLst>
    <p:sldId id="2147478954" r:id="rId3"/>
    <p:sldId id="2147478923" r:id="rId4"/>
    <p:sldId id="2147478925" r:id="rId5"/>
    <p:sldId id="560" r:id="rId6"/>
    <p:sldId id="585" r:id="rId7"/>
    <p:sldId id="586" r:id="rId8"/>
    <p:sldId id="2147478926" r:id="rId9"/>
    <p:sldId id="587" r:id="rId10"/>
    <p:sldId id="2147478956" r:id="rId11"/>
    <p:sldId id="2147478950" r:id="rId12"/>
    <p:sldId id="2147478955" r:id="rId13"/>
  </p:sldIdLst>
  <p:sldSz cx="9144000" cy="6858000" type="screen4x3"/>
  <p:notesSz cx="6735763" cy="9866313"/>
  <p:custDataLst>
    <p:tags r:id="rId16"/>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333399"/>
    <a:srgbClr val="FFFFFF"/>
    <a:srgbClr val="FF0000"/>
    <a:srgbClr val="FF6600"/>
    <a:srgbClr val="0000CC"/>
    <a:srgbClr val="FFCDC1"/>
    <a:srgbClr val="F73131"/>
    <a:srgbClr val="00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5" autoAdjust="0"/>
    <p:restoredTop sz="97418" autoAdjust="0"/>
  </p:normalViewPr>
  <p:slideViewPr>
    <p:cSldViewPr>
      <p:cViewPr varScale="1">
        <p:scale>
          <a:sx n="118" d="100"/>
          <a:sy n="118" d="100"/>
        </p:scale>
        <p:origin x="11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895734"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10177" y="1"/>
            <a:ext cx="2895733"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373077"/>
            <a:ext cx="2895734"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10177" y="9373077"/>
            <a:ext cx="2895733"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1489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00113" y="739775"/>
            <a:ext cx="4933950" cy="3700463"/>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2477" y="4686539"/>
            <a:ext cx="5390810" cy="444070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1489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02216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725346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6182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87434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95978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222684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4663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4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4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14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278488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99" name="タイトル 1"/>
          <p:cNvSpPr>
            <a:spLocks noGrp="1"/>
          </p:cNvSpPr>
          <p:nvPr>
            <p:ph type="title"/>
          </p:nvPr>
        </p:nvSpPr>
        <p:spPr/>
        <p:txBody>
          <a:bodyPr/>
          <a:lstStyle/>
          <a:p>
            <a:r>
              <a:rPr lang="ja-JP" altLang="en-US"/>
              <a:t>マスタ タイトルの書式設定</a:t>
            </a:r>
          </a:p>
        </p:txBody>
      </p:sp>
      <p:sp>
        <p:nvSpPr>
          <p:cNvPr id="1200"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3"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57964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20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20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9"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380711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8" name="タイトル 1"/>
          <p:cNvSpPr>
            <a:spLocks noGrp="1"/>
          </p:cNvSpPr>
          <p:nvPr>
            <p:ph type="title"/>
          </p:nvPr>
        </p:nvSpPr>
        <p:spPr/>
        <p:txBody>
          <a:bodyPr/>
          <a:lstStyle/>
          <a:p>
            <a:r>
              <a:rPr lang="ja-JP" altLang="en-US"/>
              <a:t>マスタ タイトルの書式設定</a:t>
            </a:r>
          </a:p>
        </p:txBody>
      </p:sp>
      <p:sp>
        <p:nvSpPr>
          <p:cNvPr id="114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76182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54"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15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8"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137175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60" name="タイトル 1"/>
          <p:cNvSpPr>
            <a:spLocks noGrp="1"/>
          </p:cNvSpPr>
          <p:nvPr>
            <p:ph type="title"/>
          </p:nvPr>
        </p:nvSpPr>
        <p:spPr/>
        <p:txBody>
          <a:bodyPr/>
          <a:lstStyle/>
          <a:p>
            <a:r>
              <a:rPr lang="ja-JP" altLang="en-US"/>
              <a:t>マスタ タイトルの書式設定</a:t>
            </a:r>
          </a:p>
        </p:txBody>
      </p:sp>
      <p:sp>
        <p:nvSpPr>
          <p:cNvPr id="11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5"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84241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67" name="タイトル 1"/>
          <p:cNvSpPr>
            <a:spLocks noGrp="1"/>
          </p:cNvSpPr>
          <p:nvPr>
            <p:ph type="title"/>
          </p:nvPr>
        </p:nvSpPr>
        <p:spPr/>
        <p:txBody>
          <a:bodyPr/>
          <a:lstStyle>
            <a:lvl1pPr>
              <a:defRPr/>
            </a:lvl1pPr>
          </a:lstStyle>
          <a:p>
            <a:r>
              <a:rPr lang="ja-JP" altLang="en-US"/>
              <a:t>マスタ タイトルの書式設定</a:t>
            </a:r>
          </a:p>
        </p:txBody>
      </p:sp>
      <p:sp>
        <p:nvSpPr>
          <p:cNvPr id="11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0"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71"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4"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65057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76" name="タイトル 1"/>
          <p:cNvSpPr>
            <a:spLocks noGrp="1"/>
          </p:cNvSpPr>
          <p:nvPr>
            <p:ph type="title"/>
          </p:nvPr>
        </p:nvSpPr>
        <p:spPr/>
        <p:txBody>
          <a:bodyPr/>
          <a:lstStyle/>
          <a:p>
            <a:r>
              <a:rPr lang="ja-JP" altLang="en-US"/>
              <a:t>マスタ タイトルの書式設定</a:t>
            </a:r>
          </a:p>
        </p:txBody>
      </p:sp>
      <p:sp>
        <p:nvSpPr>
          <p:cNvPr id="11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9"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14911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8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3"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2779513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8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8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230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9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9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25176479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theme" Target="../theme/theme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2.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E2FB560-1D4F-4CD7-A186-D2A2B45219A5}"/>
              </a:ext>
            </a:extLst>
          </p:cNvPr>
          <p:cNvGraphicFramePr>
            <a:graphicFrameLocks noChangeAspect="1"/>
          </p:cNvGraphicFramePr>
          <p:nvPr userDrawn="1">
            <p:custDataLst>
              <p:tags r:id="rId2"/>
            </p:custDataLst>
            <p:extLst>
              <p:ext uri="{D42A27DB-BD31-4B8C-83A1-F6EECF244321}">
                <p14:modId xmlns:p14="http://schemas.microsoft.com/office/powerpoint/2010/main" val="1797510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353" imgH="353" progId="TCLayout.ActiveDocument.1">
                  <p:embed/>
                </p:oleObj>
              </mc:Choice>
              <mc:Fallback>
                <p:oleObj name="think-cellスライド" r:id="rId3" imgW="353" imgH="353"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35" name="オブジェクト 2"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13" imgW="554" imgH="551" progId="TCLayout.ActiveDocument.1">
                  <p:embed/>
                </p:oleObj>
              </mc:Choice>
              <mc:Fallback>
                <p:oleObj name="think-cellスライド" r:id="rId13" imgW="554" imgH="551" progId="TCLayout.ActiveDocument.1">
                  <p:embed/>
                  <p:pic>
                    <p:nvPicPr>
                      <p:cNvPr id="0" name="オブジェクト 2" hidden="1"/>
                      <p:cNvPicPr>
                        <a:picLocks noChangeAspect="1"/>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136"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37"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8"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139"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140"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875634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bilitychallenge.go.jp/knowledg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1</a:t>
            </a:r>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311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注１）左上タイトルに</a:t>
            </a:r>
            <a:r>
              <a:rPr lang="ja-JP" altLang="en-US" sz="1200" u="sng" kern="100" dirty="0">
                <a:solidFill>
                  <a:srgbClr val="FF0000"/>
                </a:solidFill>
                <a:latin typeface="ＭＳ Ｐゴシック"/>
                <a:ea typeface="ＭＳ Ｐゴシック"/>
                <a:cs typeface="Times New Roman" panose="02020603050405020304" pitchFamily="18" charset="0"/>
              </a:rPr>
              <a:t>「申請内容」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10" name="正方形/長方形 7">
            <a:extLst>
              <a:ext uri="{FF2B5EF4-FFF2-40B4-BE49-F238E27FC236}">
                <a16:creationId xmlns:a16="http://schemas.microsoft.com/office/drawing/2014/main" id="{017B3DC9-64FA-4FD9-735D-AD4818F55397}"/>
              </a:ext>
            </a:extLst>
          </p:cNvPr>
          <p:cNvSpPr/>
          <p:nvPr/>
        </p:nvSpPr>
        <p:spPr>
          <a:xfrm>
            <a:off x="251520" y="2204864"/>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sz="1400" dirty="0">
                <a:solidFill>
                  <a:srgbClr val="000000"/>
                </a:solidFill>
              </a:rPr>
              <a:t>取組の実施エリア</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039E0D4D-54AC-3969-B3E8-34643AF6650A}"/>
              </a:ext>
            </a:extLst>
          </p:cNvPr>
          <p:cNvSpPr/>
          <p:nvPr/>
        </p:nvSpPr>
        <p:spPr>
          <a:xfrm>
            <a:off x="249260" y="2512641"/>
            <a:ext cx="8645480" cy="257386"/>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bg1"/>
                </a:solidFill>
                <a:effectLst/>
                <a:latin typeface="+mn-ea"/>
              </a:rPr>
              <a:t>自治体名（都道府県＋市区町村までご記載ください）</a:t>
            </a:r>
            <a:endParaRPr lang="en-US" altLang="ja-JP" sz="1400" b="1" kern="100" dirty="0">
              <a:solidFill>
                <a:schemeClr val="bg1"/>
              </a:solidFill>
              <a:effectLst/>
              <a:latin typeface="+mn-ea"/>
            </a:endParaRPr>
          </a:p>
        </p:txBody>
      </p:sp>
      <p:sp>
        <p:nvSpPr>
          <p:cNvPr id="17" name="正方形/長方形 16">
            <a:extLst>
              <a:ext uri="{FF2B5EF4-FFF2-40B4-BE49-F238E27FC236}">
                <a16:creationId xmlns:a16="http://schemas.microsoft.com/office/drawing/2014/main" id="{BAFCD0D5-7179-2996-2C1E-C8E5633D649A}"/>
              </a:ext>
            </a:extLst>
          </p:cNvPr>
          <p:cNvSpPr/>
          <p:nvPr/>
        </p:nvSpPr>
        <p:spPr>
          <a:xfrm>
            <a:off x="249260" y="2770027"/>
            <a:ext cx="8645480" cy="4626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endParaRPr lang="en-US" altLang="ja-JP" sz="1400" b="1" kern="100" dirty="0">
              <a:solidFill>
                <a:schemeClr val="tx1"/>
              </a:solidFill>
              <a:effectLst/>
              <a:latin typeface="+mn-ea"/>
            </a:endParaRPr>
          </a:p>
        </p:txBody>
      </p:sp>
      <p:sp>
        <p:nvSpPr>
          <p:cNvPr id="11" name="正方形/長方形 7">
            <a:extLst>
              <a:ext uri="{FF2B5EF4-FFF2-40B4-BE49-F238E27FC236}">
                <a16:creationId xmlns:a16="http://schemas.microsoft.com/office/drawing/2014/main" id="{675BC3CA-DAD6-1749-E23E-D628FAE19E7A}"/>
              </a:ext>
            </a:extLst>
          </p:cNvPr>
          <p:cNvSpPr/>
          <p:nvPr/>
        </p:nvSpPr>
        <p:spPr>
          <a:xfrm>
            <a:off x="251520" y="3437780"/>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sz="1400" dirty="0">
                <a:solidFill>
                  <a:srgbClr val="000000"/>
                </a:solidFill>
              </a:rPr>
              <a:t>応募主体</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a:extLst>
              <a:ext uri="{FF2B5EF4-FFF2-40B4-BE49-F238E27FC236}">
                <a16:creationId xmlns:a16="http://schemas.microsoft.com/office/drawing/2014/main" id="{9B88D25B-019B-9B1D-F9D5-A201D12AECA8}"/>
              </a:ext>
            </a:extLst>
          </p:cNvPr>
          <p:cNvSpPr/>
          <p:nvPr/>
        </p:nvSpPr>
        <p:spPr>
          <a:xfrm>
            <a:off x="249260" y="3745557"/>
            <a:ext cx="8645480" cy="257386"/>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bg1"/>
                </a:solidFill>
                <a:effectLst/>
                <a:latin typeface="+mn-ea"/>
              </a:rPr>
              <a:t>応募主体の組織名</a:t>
            </a:r>
            <a:endParaRPr lang="en-US" altLang="ja-JP" sz="1400" b="1" kern="100" dirty="0">
              <a:solidFill>
                <a:schemeClr val="bg1"/>
              </a:solidFill>
              <a:effectLst/>
              <a:latin typeface="+mn-ea"/>
            </a:endParaRPr>
          </a:p>
        </p:txBody>
      </p:sp>
      <p:sp>
        <p:nvSpPr>
          <p:cNvPr id="15" name="正方形/長方形 14">
            <a:extLst>
              <a:ext uri="{FF2B5EF4-FFF2-40B4-BE49-F238E27FC236}">
                <a16:creationId xmlns:a16="http://schemas.microsoft.com/office/drawing/2014/main" id="{FBBE3140-4B34-B131-4B30-E62A51721817}"/>
              </a:ext>
            </a:extLst>
          </p:cNvPr>
          <p:cNvSpPr/>
          <p:nvPr/>
        </p:nvSpPr>
        <p:spPr>
          <a:xfrm>
            <a:off x="249260" y="4002943"/>
            <a:ext cx="8645480" cy="4626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endParaRPr lang="en-US" altLang="ja-JP" sz="1400" b="1" kern="100" dirty="0">
              <a:solidFill>
                <a:schemeClr val="tx1"/>
              </a:solidFill>
              <a:effectLst/>
              <a:latin typeface="+mn-ea"/>
            </a:endParaRPr>
          </a:p>
        </p:txBody>
      </p:sp>
      <p:sp>
        <p:nvSpPr>
          <p:cNvPr id="18" name="正方形/長方形 17">
            <a:extLst>
              <a:ext uri="{FF2B5EF4-FFF2-40B4-BE49-F238E27FC236}">
                <a16:creationId xmlns:a16="http://schemas.microsoft.com/office/drawing/2014/main" id="{BB5903C1-42EC-B769-DFA2-D64DE4662BCC}"/>
              </a:ext>
            </a:extLst>
          </p:cNvPr>
          <p:cNvSpPr/>
          <p:nvPr/>
        </p:nvSpPr>
        <p:spPr>
          <a:xfrm>
            <a:off x="249260" y="4611774"/>
            <a:ext cx="8645480" cy="257386"/>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bg1"/>
                </a:solidFill>
                <a:effectLst/>
                <a:latin typeface="+mn-ea"/>
              </a:rPr>
              <a:t>応募者名</a:t>
            </a:r>
            <a:endParaRPr lang="en-US" altLang="ja-JP" sz="1400" b="1" kern="100" dirty="0">
              <a:solidFill>
                <a:schemeClr val="bg1"/>
              </a:solidFill>
              <a:effectLst/>
              <a:latin typeface="+mn-ea"/>
            </a:endParaRPr>
          </a:p>
        </p:txBody>
      </p:sp>
      <p:sp>
        <p:nvSpPr>
          <p:cNvPr id="19" name="正方形/長方形 18">
            <a:extLst>
              <a:ext uri="{FF2B5EF4-FFF2-40B4-BE49-F238E27FC236}">
                <a16:creationId xmlns:a16="http://schemas.microsoft.com/office/drawing/2014/main" id="{B8701071-013D-1302-3835-C665DAEE06DD}"/>
              </a:ext>
            </a:extLst>
          </p:cNvPr>
          <p:cNvSpPr/>
          <p:nvPr/>
        </p:nvSpPr>
        <p:spPr>
          <a:xfrm>
            <a:off x="249260" y="4869160"/>
            <a:ext cx="8645480" cy="4626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endParaRPr lang="en-US" altLang="ja-JP" sz="1400" b="1" kern="100" dirty="0">
              <a:solidFill>
                <a:schemeClr val="tx1"/>
              </a:solidFill>
              <a:effectLst/>
              <a:latin typeface="+mn-ea"/>
            </a:endParaRPr>
          </a:p>
        </p:txBody>
      </p:sp>
    </p:spTree>
    <p:extLst>
      <p:ext uri="{BB962C8B-B14F-4D97-AF65-F5344CB8AC3E}">
        <p14:creationId xmlns:p14="http://schemas.microsoft.com/office/powerpoint/2010/main" val="2046722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19" y="600943"/>
            <a:ext cx="7776865"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76557"/>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その他補足すべき内容 （任意）</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251519" y="1270540"/>
            <a:ext cx="8640961" cy="53268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その他補足すべき内容や書ききれない内容ががある場合のみこちらのページをご記載ください。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　 </a:t>
            </a:r>
            <a:r>
              <a:rPr lang="ja-JP" altLang="en-US" sz="1200" kern="100" dirty="0">
                <a:solidFill>
                  <a:srgbClr val="FF0000"/>
                </a:solidFill>
                <a:latin typeface="+mn-ea"/>
                <a:cs typeface="Times New Roman" panose="02020603050405020304" pitchFamily="18" charset="0"/>
              </a:rPr>
              <a:t>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1">
            <a:extLst>
              <a:ext uri="{FF2B5EF4-FFF2-40B4-BE49-F238E27FC236}">
                <a16:creationId xmlns:a16="http://schemas.microsoft.com/office/drawing/2014/main" id="{BF9ADC01-128E-8CC0-6A8F-A733DBA6174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a:t>
            </a:r>
          </a:p>
        </p:txBody>
      </p:sp>
      <p:sp>
        <p:nvSpPr>
          <p:cNvPr id="3" name="正方形/長方形 3">
            <a:extLst>
              <a:ext uri="{FF2B5EF4-FFF2-40B4-BE49-F238E27FC236}">
                <a16:creationId xmlns:a16="http://schemas.microsoft.com/office/drawing/2014/main" id="{B0EF5035-106C-28B1-50F7-527D6FF2CCD6}"/>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83836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スライド" r:id="rId3" imgW="353" imgH="353" progId="TCLayout.ActiveDocument.1">
                  <p:embed/>
                </p:oleObj>
              </mc:Choice>
              <mc:Fallback>
                <p:oleObj name="think-cell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a:t>
            </a:r>
          </a:p>
        </p:txBody>
      </p:sp>
      <p:sp>
        <p:nvSpPr>
          <p:cNvPr id="2" name="正方形/長方形 1">
            <a:extLst>
              <a:ext uri="{FF2B5EF4-FFF2-40B4-BE49-F238E27FC236}">
                <a16:creationId xmlns:a16="http://schemas.microsoft.com/office/drawing/2014/main" id="{5008C22B-87DC-BF4F-C48A-14B369A2E62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a:solidFill>
                  <a:schemeClr val="tx1"/>
                </a:solidFill>
              </a:rPr>
              <a:t>10</a:t>
            </a:r>
            <a:endParaRPr kumimoji="1" lang="ja-JP" altLang="en-US" sz="1480" dirty="0">
              <a:solidFill>
                <a:schemeClr val="tx1"/>
              </a:solidFill>
            </a:endParaRPr>
          </a:p>
        </p:txBody>
      </p:sp>
      <p:sp>
        <p:nvSpPr>
          <p:cNvPr id="23" name="テキスト ボックス 18">
            <a:extLst>
              <a:ext uri="{FF2B5EF4-FFF2-40B4-BE49-F238E27FC236}">
                <a16:creationId xmlns:a16="http://schemas.microsoft.com/office/drawing/2014/main" id="{CEADCA93-1A7B-F708-B0EF-239CF544EEF2}"/>
              </a:ext>
            </a:extLst>
          </p:cNvPr>
          <p:cNvSpPr txBox="1"/>
          <p:nvPr/>
        </p:nvSpPr>
        <p:spPr>
          <a:xfrm>
            <a:off x="57870" y="548680"/>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ja-JP" altLang="en-US" sz="1400" dirty="0">
                <a:solidFill>
                  <a:srgbClr val="FF0000"/>
                </a:solidFill>
                <a:latin typeface="+mn-ea"/>
                <a:ea typeface="+mn-ea"/>
              </a:rPr>
              <a:t>本年度応募している事業について記載してください</a:t>
            </a:r>
            <a:endParaRPr kumimoji="1" lang="ja-JP" altLang="en-US" sz="1400" i="1" dirty="0">
              <a:solidFill>
                <a:srgbClr val="FF0000"/>
              </a:solidFill>
              <a:latin typeface="+mn-ea"/>
              <a:ea typeface="+mn-ea"/>
            </a:endParaRPr>
          </a:p>
        </p:txBody>
      </p:sp>
      <p:sp>
        <p:nvSpPr>
          <p:cNvPr id="7" name="テキスト ボックス 15">
            <a:extLst>
              <a:ext uri="{FF2B5EF4-FFF2-40B4-BE49-F238E27FC236}">
                <a16:creationId xmlns:a16="http://schemas.microsoft.com/office/drawing/2014/main" id="{C437A8FD-4CE8-F81A-9C45-256B2C8BA42A}"/>
              </a:ext>
            </a:extLst>
          </p:cNvPr>
          <p:cNvSpPr txBox="1"/>
          <p:nvPr/>
        </p:nvSpPr>
        <p:spPr>
          <a:xfrm>
            <a:off x="17247" y="4147353"/>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該当する事業に○をつけること</a:t>
            </a:r>
          </a:p>
        </p:txBody>
      </p:sp>
      <p:sp>
        <p:nvSpPr>
          <p:cNvPr id="9" name="テキスト ボックス 16">
            <a:extLst>
              <a:ext uri="{FF2B5EF4-FFF2-40B4-BE49-F238E27FC236}">
                <a16:creationId xmlns:a16="http://schemas.microsoft.com/office/drawing/2014/main" id="{E7B3E0B1-89C9-355C-73EE-D9ED4D43D615}"/>
              </a:ext>
            </a:extLst>
          </p:cNvPr>
          <p:cNvSpPr txBox="1"/>
          <p:nvPr/>
        </p:nvSpPr>
        <p:spPr>
          <a:xfrm>
            <a:off x="242046" y="6237312"/>
            <a:ext cx="8794450" cy="55399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１：施策名は、平成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年度「地域課題解決のためのスマートシティ推進事業」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※２：令和元～３年度「スマートシティモデルプロジェクト」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３：令和元年度の施策名は「新モビリティサービス推進事業」</a:t>
            </a:r>
          </a:p>
        </p:txBody>
      </p:sp>
      <p:graphicFrame>
        <p:nvGraphicFramePr>
          <p:cNvPr id="10" name="表 4">
            <a:extLst>
              <a:ext uri="{FF2B5EF4-FFF2-40B4-BE49-F238E27FC236}">
                <a16:creationId xmlns:a16="http://schemas.microsoft.com/office/drawing/2014/main" id="{AF7D8405-F9F5-BB99-F204-069C48F0CFF4}"/>
              </a:ext>
            </a:extLst>
          </p:cNvPr>
          <p:cNvGraphicFramePr>
            <a:graphicFrameLocks noGrp="1"/>
          </p:cNvGraphicFramePr>
          <p:nvPr>
            <p:extLst>
              <p:ext uri="{D42A27DB-BD31-4B8C-83A1-F6EECF244321}">
                <p14:modId xmlns:p14="http://schemas.microsoft.com/office/powerpoint/2010/main" val="1323922214"/>
              </p:ext>
            </p:extLst>
          </p:nvPr>
        </p:nvGraphicFramePr>
        <p:xfrm>
          <a:off x="266314" y="873196"/>
          <a:ext cx="8770182" cy="3199680"/>
        </p:xfrm>
        <a:graphic>
          <a:graphicData uri="http://schemas.openxmlformats.org/drawingml/2006/table">
            <a:tbl>
              <a:tblPr firstRow="1" bandRow="1">
                <a:tableStyleId>{5940675A-B579-460E-94D1-54222C63F5DA}</a:tableStyleId>
              </a:tblPr>
              <a:tblGrid>
                <a:gridCol w="2505486">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tblGrid>
              <a:tr h="225745">
                <a:tc rowSpan="2">
                  <a:txBody>
                    <a:bodyPr/>
                    <a:lstStyle/>
                    <a:p>
                      <a:r>
                        <a:rPr kumimoji="1" lang="ja-JP" altLang="en-US" sz="1100" dirty="0">
                          <a:solidFill>
                            <a:schemeClr val="tx1"/>
                          </a:solidFill>
                          <a:latin typeface="+mn-ea"/>
                          <a:ea typeface="+mn-ea"/>
                        </a:rPr>
                        <a:t>内閣府 「未来技術社会実装事業」</a:t>
                      </a:r>
                    </a:p>
                  </a:txBody>
                  <a:tcPr/>
                </a:tc>
                <a:tc>
                  <a:txBody>
                    <a:bodyPr/>
                    <a:lstStyle/>
                    <a:p>
                      <a:r>
                        <a:rPr kumimoji="1" lang="ja-JP" altLang="en-US" sz="1200">
                          <a:solidFill>
                            <a:schemeClr val="tx1"/>
                          </a:solidFill>
                          <a:latin typeface="+mn-ea"/>
                          <a:ea typeface="+mn-ea"/>
                        </a:rPr>
                        <a:t>事業名</a:t>
                      </a:r>
                    </a:p>
                  </a:txBody>
                  <a:tcPr/>
                </a:tc>
                <a:tc>
                  <a:txBody>
                    <a:bodyPr/>
                    <a:lstStyle/>
                    <a:p>
                      <a:endParaRPr kumimoji="1" lang="ja-JP" altLang="en-US" sz="120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100" dirty="0">
                          <a:solidFill>
                            <a:schemeClr val="tx1"/>
                          </a:solidFill>
                          <a:latin typeface="+mn-ea"/>
                          <a:ea typeface="+mn-ea"/>
                        </a:rPr>
                        <a:t>総務省「地域社会</a:t>
                      </a:r>
                      <a:r>
                        <a:rPr lang="en-US" altLang="ja-JP" sz="1100" dirty="0">
                          <a:solidFill>
                            <a:schemeClr val="tx1"/>
                          </a:solidFill>
                          <a:latin typeface="+mn-ea"/>
                          <a:ea typeface="+mn-ea"/>
                        </a:rPr>
                        <a:t>DX</a:t>
                      </a:r>
                      <a:r>
                        <a:rPr lang="ja-JP" altLang="en-US" sz="1100" dirty="0">
                          <a:solidFill>
                            <a:schemeClr val="tx1"/>
                          </a:solidFill>
                          <a:latin typeface="+mn-ea"/>
                          <a:ea typeface="+mn-ea"/>
                        </a:rPr>
                        <a:t>推進パッケージ事業」（補助事業）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r>
                        <a:rPr kumimoji="1" lang="en-US" altLang="ja-JP" sz="1100" i="1">
                          <a:solidFill>
                            <a:schemeClr val="tx1"/>
                          </a:solidFill>
                          <a:latin typeface="+mn-ea"/>
                          <a:ea typeface="+mn-ea"/>
                        </a:rPr>
                        <a:t>※</a:t>
                      </a:r>
                      <a:r>
                        <a:rPr kumimoji="1" lang="ja-JP" altLang="en-US" sz="1100" i="1">
                          <a:solidFill>
                            <a:schemeClr val="tx1"/>
                          </a:solidFill>
                          <a:latin typeface="+mn-ea"/>
                          <a:ea typeface="+mn-ea"/>
                        </a:rPr>
                        <a:t>　実施団体（補助事業者）となる地方公共団体又は民間事業者等の名称を記載</a:t>
                      </a:r>
                    </a:p>
                    <a:p>
                      <a:r>
                        <a:rPr kumimoji="1" lang="ja-JP" altLang="en-US" sz="1100" i="1">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15049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国土交通省 「スマートシティ実装化支援事業」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3127345282"/>
                  </a:ext>
                </a:extLst>
              </a:tr>
              <a:tr h="150497">
                <a:tc vMerge="1">
                  <a:txBody>
                    <a:bodyPr/>
                    <a:lstStyle/>
                    <a:p>
                      <a:endParaRPr kumimoji="1" lang="ja-JP" altLang="en-US"/>
                    </a:p>
                  </a:txBody>
                  <a:tcPr/>
                </a:tc>
                <a:tc>
                  <a:txBody>
                    <a:bodyPr/>
                    <a:lstStyle/>
                    <a:p>
                      <a:r>
                        <a:rPr kumimoji="1" lang="ja-JP" altLang="en-US" sz="1100">
                          <a:solidFill>
                            <a:schemeClr val="tx1"/>
                          </a:solidFill>
                          <a:latin typeface="+mn-ea"/>
                          <a:ea typeface="+mn-ea"/>
                        </a:rPr>
                        <a:t>団体名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2590993732"/>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経済産業省 「</a:t>
                      </a:r>
                      <a:r>
                        <a:rPr kumimoji="1" lang="zh-TW" altLang="en-US" sz="1100" dirty="0">
                          <a:solidFill>
                            <a:schemeClr val="tx1"/>
                          </a:solidFill>
                          <a:latin typeface="+mn-ea"/>
                          <a:ea typeface="+mn-ea"/>
                        </a:rPr>
                        <a:t>地域新</a:t>
                      </a:r>
                      <a:r>
                        <a:rPr kumimoji="1" lang="en-US" altLang="zh-TW" sz="1100" dirty="0">
                          <a:solidFill>
                            <a:schemeClr val="tx1"/>
                          </a:solidFill>
                          <a:latin typeface="+mn-ea"/>
                          <a:ea typeface="+mn-ea"/>
                        </a:rPr>
                        <a:t>MaaS</a:t>
                      </a:r>
                      <a:r>
                        <a:rPr kumimoji="1" lang="zh-TW" altLang="en-US" sz="1100" dirty="0">
                          <a:solidFill>
                            <a:schemeClr val="tx1"/>
                          </a:solidFill>
                          <a:latin typeface="+mn-ea"/>
                          <a:ea typeface="+mn-ea"/>
                        </a:rPr>
                        <a:t>創出推進事業</a:t>
                      </a:r>
                      <a:r>
                        <a:rPr kumimoji="1" lang="ja-JP" altLang="en-US" sz="1100" dirty="0">
                          <a:solidFill>
                            <a:schemeClr val="tx1"/>
                          </a:solidFill>
                          <a:latin typeface="+mn-ea"/>
                          <a:ea typeface="+mn-ea"/>
                        </a:rPr>
                        <a:t>」</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a:solidFill>
                            <a:schemeClr val="tx1"/>
                          </a:solidFill>
                          <a:latin typeface="+mn-ea"/>
                          <a:ea typeface="+mn-ea"/>
                        </a:rPr>
                        <a:t>MaaS</a:t>
                      </a:r>
                      <a:r>
                        <a:rPr kumimoji="1" lang="ja-JP" altLang="en-US" sz="1100" dirty="0">
                          <a:solidFill>
                            <a:schemeClr val="tx1"/>
                          </a:solidFill>
                          <a:latin typeface="+mn-ea"/>
                          <a:ea typeface="+mn-ea"/>
                        </a:rPr>
                        <a:t>推進・支援事業（「交通空白」解消等リ・デザイン全面展開プロジェクト）」（以下、「日本版</a:t>
                      </a:r>
                      <a:r>
                        <a:rPr kumimoji="1" lang="en-US" altLang="ja-JP" sz="1100" dirty="0">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100">
                          <a:solidFill>
                            <a:schemeClr val="tx1"/>
                          </a:solidFill>
                          <a:latin typeface="+mn-ea"/>
                          <a:ea typeface="+mn-ea"/>
                        </a:rPr>
                        <a:t>事業名</a:t>
                      </a:r>
                      <a:endParaRPr kumimoji="1" lang="ja-JP" altLang="en-US" sz="1100" strike="sngStrike">
                        <a:solidFill>
                          <a:srgbClr val="00B050"/>
                        </a:solidFill>
                        <a:latin typeface="+mn-ea"/>
                        <a:ea typeface="+mn-ea"/>
                      </a:endParaRP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申請者</a:t>
                      </a:r>
                    </a:p>
                  </a:txBody>
                  <a:tcPr/>
                </a:tc>
                <a:tc>
                  <a:txBody>
                    <a:bodyPr/>
                    <a:lstStyle/>
                    <a:p>
                      <a:pPr algn="just">
                        <a:spcAft>
                          <a:spcPts val="0"/>
                        </a:spcAft>
                      </a:pP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10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1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aphicFrame>
        <p:nvGraphicFramePr>
          <p:cNvPr id="11" name="表 12">
            <a:extLst>
              <a:ext uri="{FF2B5EF4-FFF2-40B4-BE49-F238E27FC236}">
                <a16:creationId xmlns:a16="http://schemas.microsoft.com/office/drawing/2014/main" id="{2D77894F-C222-1339-DA27-2E2EE02A9EAD}"/>
              </a:ext>
            </a:extLst>
          </p:cNvPr>
          <p:cNvGraphicFramePr>
            <a:graphicFrameLocks noGrp="1"/>
          </p:cNvGraphicFramePr>
          <p:nvPr>
            <p:extLst>
              <p:ext uri="{D42A27DB-BD31-4B8C-83A1-F6EECF244321}">
                <p14:modId xmlns:p14="http://schemas.microsoft.com/office/powerpoint/2010/main" val="2996074555"/>
              </p:ext>
            </p:extLst>
          </p:nvPr>
        </p:nvGraphicFramePr>
        <p:xfrm>
          <a:off x="266315" y="4437112"/>
          <a:ext cx="8712585" cy="1782360"/>
        </p:xfrm>
        <a:graphic>
          <a:graphicData uri="http://schemas.openxmlformats.org/drawingml/2006/table">
            <a:tbl>
              <a:tblPr firstRow="1" bandRow="1">
                <a:tableStyleId>{5940675A-B579-460E-94D1-54222C63F5DA}</a:tableStyleId>
              </a:tblPr>
              <a:tblGrid>
                <a:gridCol w="4387601">
                  <a:extLst>
                    <a:ext uri="{9D8B030D-6E8A-4147-A177-3AD203B41FA5}">
                      <a16:colId xmlns:a16="http://schemas.microsoft.com/office/drawing/2014/main" val="20000"/>
                    </a:ext>
                  </a:extLst>
                </a:gridCol>
                <a:gridCol w="630594">
                  <a:extLst>
                    <a:ext uri="{9D8B030D-6E8A-4147-A177-3AD203B41FA5}">
                      <a16:colId xmlns:a16="http://schemas.microsoft.com/office/drawing/2014/main" val="2326779085"/>
                    </a:ext>
                  </a:extLst>
                </a:gridCol>
                <a:gridCol w="471353">
                  <a:extLst>
                    <a:ext uri="{9D8B030D-6E8A-4147-A177-3AD203B41FA5}">
                      <a16:colId xmlns:a16="http://schemas.microsoft.com/office/drawing/2014/main" val="20001"/>
                    </a:ext>
                  </a:extLst>
                </a:gridCol>
                <a:gridCol w="439505">
                  <a:extLst>
                    <a:ext uri="{9D8B030D-6E8A-4147-A177-3AD203B41FA5}">
                      <a16:colId xmlns:a16="http://schemas.microsoft.com/office/drawing/2014/main" val="3061389270"/>
                    </a:ext>
                  </a:extLst>
                </a:gridCol>
                <a:gridCol w="452244">
                  <a:extLst>
                    <a:ext uri="{9D8B030D-6E8A-4147-A177-3AD203B41FA5}">
                      <a16:colId xmlns:a16="http://schemas.microsoft.com/office/drawing/2014/main" val="509676669"/>
                    </a:ext>
                  </a:extLst>
                </a:gridCol>
                <a:gridCol w="401287">
                  <a:extLst>
                    <a:ext uri="{9D8B030D-6E8A-4147-A177-3AD203B41FA5}">
                      <a16:colId xmlns:a16="http://schemas.microsoft.com/office/drawing/2014/main" val="3044282376"/>
                    </a:ext>
                  </a:extLst>
                </a:gridCol>
                <a:gridCol w="407657">
                  <a:extLst>
                    <a:ext uri="{9D8B030D-6E8A-4147-A177-3AD203B41FA5}">
                      <a16:colId xmlns:a16="http://schemas.microsoft.com/office/drawing/2014/main" val="20002"/>
                    </a:ext>
                  </a:extLst>
                </a:gridCol>
                <a:gridCol w="447342">
                  <a:extLst>
                    <a:ext uri="{9D8B030D-6E8A-4147-A177-3AD203B41FA5}">
                      <a16:colId xmlns:a16="http://schemas.microsoft.com/office/drawing/2014/main" val="20003"/>
                    </a:ext>
                  </a:extLst>
                </a:gridCol>
                <a:gridCol w="590909">
                  <a:extLst>
                    <a:ext uri="{9D8B030D-6E8A-4147-A177-3AD203B41FA5}">
                      <a16:colId xmlns:a16="http://schemas.microsoft.com/office/drawing/2014/main" val="20004"/>
                    </a:ext>
                  </a:extLst>
                </a:gridCol>
                <a:gridCol w="484093">
                  <a:extLst>
                    <a:ext uri="{9D8B030D-6E8A-4147-A177-3AD203B41FA5}">
                      <a16:colId xmlns:a16="http://schemas.microsoft.com/office/drawing/2014/main" val="20005"/>
                    </a:ext>
                  </a:extLst>
                </a:gridCol>
              </a:tblGrid>
              <a:tr h="238929">
                <a:tc grid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年度の応募事業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8">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R7</a:t>
                      </a:r>
                      <a:endParaRPr kumimoji="1" lang="ja-JP" altLang="en-US" sz="105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R6</a:t>
                      </a:r>
                      <a:endParaRPr kumimoji="1" lang="ja-JP" altLang="en-US" sz="105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R5</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R4</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R3</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R2</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R1</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H30</a:t>
                      </a: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H29</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i="0" u="none">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総務省 「地域社会</a:t>
                      </a:r>
                      <a:r>
                        <a:rPr kumimoji="1" lang="en-US" altLang="ja-JP" sz="1050">
                          <a:solidFill>
                            <a:schemeClr val="tx1"/>
                          </a:solidFill>
                          <a:latin typeface="Meiryo UI" panose="020B0604030504040204" pitchFamily="50" charset="-128"/>
                          <a:ea typeface="Meiryo UI" panose="020B0604030504040204" pitchFamily="50" charset="-128"/>
                        </a:rPr>
                        <a:t>DX</a:t>
                      </a:r>
                      <a:r>
                        <a:rPr kumimoji="1" lang="ja-JP" altLang="en-US" sz="1050">
                          <a:solidFill>
                            <a:schemeClr val="tx1"/>
                          </a:solidFill>
                          <a:latin typeface="Meiryo UI" panose="020B0604030504040204" pitchFamily="50" charset="-128"/>
                          <a:ea typeface="Meiryo UI" panose="020B0604030504040204" pitchFamily="50" charset="-128"/>
                        </a:rPr>
                        <a:t>推進パッケージ事業」（補助事業）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１</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２</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818094682"/>
                  </a:ext>
                </a:extLst>
              </a:tr>
              <a:tr h="273600">
                <a:tc>
                  <a:txBody>
                    <a:bodyPr/>
                    <a:lstStyle/>
                    <a:p>
                      <a:r>
                        <a:rPr kumimoji="1" lang="ja-JP" altLang="en-US" sz="1050">
                          <a:solidFill>
                            <a:schemeClr val="tx1"/>
                          </a:solidFill>
                          <a:latin typeface="Meiryo UI" panose="020B0604030504040204" pitchFamily="50" charset="-128"/>
                          <a:ea typeface="Meiryo UI" panose="020B0604030504040204" pitchFamily="50" charset="-128"/>
                        </a:rPr>
                        <a:t>経済産業省 「</a:t>
                      </a:r>
                      <a:r>
                        <a:rPr kumimoji="1" lang="zh-TW" altLang="en-US" sz="1050">
                          <a:solidFill>
                            <a:schemeClr val="tx1"/>
                          </a:solidFill>
                          <a:latin typeface="Meiryo UI" panose="020B0604030504040204" pitchFamily="50" charset="-128"/>
                          <a:ea typeface="Meiryo UI" panose="020B0604030504040204" pitchFamily="50" charset="-128"/>
                        </a:rPr>
                        <a:t>地域新</a:t>
                      </a:r>
                      <a:r>
                        <a:rPr kumimoji="1" lang="en-US" altLang="zh-TW" sz="1050" err="1">
                          <a:solidFill>
                            <a:schemeClr val="tx1"/>
                          </a:solidFill>
                          <a:latin typeface="Meiryo UI" panose="020B0604030504040204" pitchFamily="50" charset="-128"/>
                          <a:ea typeface="Meiryo UI" panose="020B0604030504040204" pitchFamily="50" charset="-128"/>
                        </a:rPr>
                        <a:t>MaaS</a:t>
                      </a:r>
                      <a:r>
                        <a:rPr kumimoji="1" lang="zh-TW" altLang="en-US" sz="1050">
                          <a:solidFill>
                            <a:schemeClr val="tx1"/>
                          </a:solidFill>
                          <a:latin typeface="Meiryo UI" panose="020B0604030504040204" pitchFamily="50" charset="-128"/>
                          <a:ea typeface="Meiryo UI" panose="020B0604030504040204" pitchFamily="50" charset="-128"/>
                        </a:rPr>
                        <a:t>創出推進事業</a:t>
                      </a:r>
                      <a:r>
                        <a:rPr kumimoji="1" lang="ja-JP" altLang="en-US" sz="105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「日本版</a:t>
                      </a:r>
                      <a:r>
                        <a:rPr kumimoji="1" lang="en-US" altLang="ja-JP" sz="1050" err="1">
                          <a:solidFill>
                            <a:schemeClr val="tx1"/>
                          </a:solidFill>
                          <a:latin typeface="Meiryo UI" panose="020B0604030504040204" pitchFamily="50" charset="-128"/>
                          <a:ea typeface="Meiryo UI" panose="020B0604030504040204" pitchFamily="50" charset="-128"/>
                        </a:rPr>
                        <a:t>MaaS</a:t>
                      </a:r>
                      <a:r>
                        <a:rPr kumimoji="1" lang="ja-JP" altLang="en-US" sz="1050">
                          <a:solidFill>
                            <a:schemeClr val="tx1"/>
                          </a:solidFill>
                          <a:latin typeface="Meiryo UI" panose="020B0604030504040204" pitchFamily="50" charset="-128"/>
                          <a:ea typeface="Meiryo UI" panose="020B0604030504040204" pitchFamily="50" charset="-128"/>
                        </a:rPr>
                        <a:t>推進・支援事業」※３</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1155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extLst>
              <p:ext uri="{D42A27DB-BD31-4B8C-83A1-F6EECF244321}">
                <p14:modId xmlns:p14="http://schemas.microsoft.com/office/powerpoint/2010/main" val="1118468720"/>
              </p:ext>
            </p:ext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スライド" r:id="rId3" imgW="353" imgH="353" progId="TCLayout.ActiveDocument.1">
                  <p:embed/>
                </p:oleObj>
              </mc:Choice>
              <mc:Fallback>
                <p:oleObj name="think-cell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2" name="コンテンツ プレースホルダー 11">
            <a:extLst>
              <a:ext uri="{FF2B5EF4-FFF2-40B4-BE49-F238E27FC236}">
                <a16:creationId xmlns:a16="http://schemas.microsoft.com/office/drawing/2014/main" id="{E94F2307-7C07-C001-28D1-2C0B1DECE9FC}"/>
              </a:ext>
            </a:extLst>
          </p:cNvPr>
          <p:cNvSpPr>
            <a:spLocks noGrp="1"/>
          </p:cNvSpPr>
          <p:nvPr>
            <p:ph idx="1"/>
          </p:nvPr>
        </p:nvSpPr>
        <p:spPr>
          <a:xfrm>
            <a:off x="251520" y="692696"/>
            <a:ext cx="8640960" cy="573089"/>
          </a:xfrm>
        </p:spPr>
        <p:txBody>
          <a:bodyPr/>
          <a:lstStyle/>
          <a:p>
            <a:pPr marL="180975" indent="-180975"/>
            <a:r>
              <a:rPr lang="ja-JP" altLang="en-US" sz="1400" b="1" dirty="0"/>
              <a:t>下表の記載内容を総合的に勘案し、採択地域を選定する</a:t>
            </a:r>
            <a:endParaRPr lang="en-US" altLang="ja-JP" sz="1400" b="1" dirty="0"/>
          </a:p>
          <a:p>
            <a:pPr marL="180975" indent="-180975"/>
            <a:r>
              <a:rPr lang="ja-JP" altLang="en-US" sz="1400" b="1" dirty="0"/>
              <a:t>なお、審査時には必要に応じ事務局から応募者にヒアリングの実施を依頼する場合がある</a:t>
            </a:r>
          </a:p>
        </p:txBody>
      </p:sp>
      <p:graphicFrame>
        <p:nvGraphicFramePr>
          <p:cNvPr id="7" name="表 6">
            <a:extLst>
              <a:ext uri="{FF2B5EF4-FFF2-40B4-BE49-F238E27FC236}">
                <a16:creationId xmlns:a16="http://schemas.microsoft.com/office/drawing/2014/main" id="{198C6DDC-5566-405F-9993-8640CD3F896C}"/>
              </a:ext>
            </a:extLst>
          </p:cNvPr>
          <p:cNvGraphicFramePr>
            <a:graphicFrameLocks noGrp="1"/>
          </p:cNvGraphicFramePr>
          <p:nvPr>
            <p:extLst>
              <p:ext uri="{D42A27DB-BD31-4B8C-83A1-F6EECF244321}">
                <p14:modId xmlns:p14="http://schemas.microsoft.com/office/powerpoint/2010/main" val="3991240947"/>
              </p:ext>
            </p:extLst>
          </p:nvPr>
        </p:nvGraphicFramePr>
        <p:xfrm>
          <a:off x="251520" y="1504255"/>
          <a:ext cx="8600580" cy="4661049"/>
        </p:xfrm>
        <a:graphic>
          <a:graphicData uri="http://schemas.openxmlformats.org/drawingml/2006/table">
            <a:tbl>
              <a:tblPr/>
              <a:tblGrid>
                <a:gridCol w="720080">
                  <a:extLst>
                    <a:ext uri="{9D8B030D-6E8A-4147-A177-3AD203B41FA5}">
                      <a16:colId xmlns:a16="http://schemas.microsoft.com/office/drawing/2014/main" val="1304121162"/>
                    </a:ext>
                  </a:extLst>
                </a:gridCol>
                <a:gridCol w="2448272">
                  <a:extLst>
                    <a:ext uri="{9D8B030D-6E8A-4147-A177-3AD203B41FA5}">
                      <a16:colId xmlns:a16="http://schemas.microsoft.com/office/drawing/2014/main" val="1745479314"/>
                    </a:ext>
                  </a:extLst>
                </a:gridCol>
                <a:gridCol w="5432228">
                  <a:extLst>
                    <a:ext uri="{9D8B030D-6E8A-4147-A177-3AD203B41FA5}">
                      <a16:colId xmlns:a16="http://schemas.microsoft.com/office/drawing/2014/main" val="1182994437"/>
                    </a:ext>
                  </a:extLst>
                </a:gridCol>
              </a:tblGrid>
              <a:tr h="260828">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287556086"/>
                  </a:ext>
                </a:extLst>
              </a:tr>
              <a:tr h="628603">
                <a:tc>
                  <a:txBody>
                    <a:bodyPr/>
                    <a:lstStyle/>
                    <a:p>
                      <a:pPr algn="l" fontAlgn="ctr"/>
                      <a:r>
                        <a:rPr lang="ja-JP" altLang="en-US" sz="1000" b="0" i="0" u="none" strike="noStrike" dirty="0">
                          <a:solidFill>
                            <a:srgbClr val="000000"/>
                          </a:solidFill>
                          <a:effectLst/>
                          <a:latin typeface="+mn-ea"/>
                          <a:ea typeface="+mn-ea"/>
                        </a:rPr>
                        <a:t>応募理由</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（１）伴走支援の必要性</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伴走支援に応募した背景・目的や、本支援に期待する事項等を具体的に記載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17490191"/>
                  </a:ext>
                </a:extLst>
              </a:tr>
              <a:tr h="628603">
                <a:tc rowSpan="2">
                  <a:txBody>
                    <a:bodyPr/>
                    <a:lstStyle/>
                    <a:p>
                      <a:pPr algn="l" fontAlgn="ctr"/>
                      <a:r>
                        <a:rPr lang="ja-JP" altLang="en-US" sz="1000" b="0" i="0" u="none" strike="noStrike" dirty="0">
                          <a:solidFill>
                            <a:srgbClr val="000000"/>
                          </a:solidFill>
                          <a:effectLst/>
                          <a:latin typeface="+mn-ea"/>
                          <a:ea typeface="+mn-ea"/>
                        </a:rPr>
                        <a:t>現状把握</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（２）対象エリアの概要</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まち全体のうち、特に地域社会・交通の問題点が顕著なエリアを選定し、その概要を記載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57737174"/>
                  </a:ext>
                </a:extLst>
              </a:tr>
              <a:tr h="628603">
                <a:tc vMerge="1">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200" b="0" i="0" u="none" strike="noStrike" dirty="0">
                          <a:solidFill>
                            <a:srgbClr val="000000"/>
                          </a:solidFill>
                          <a:effectLst/>
                          <a:latin typeface="+mn-ea"/>
                          <a:ea typeface="+mn-ea"/>
                        </a:rPr>
                        <a:t>現状の把握</a:t>
                      </a:r>
                    </a:p>
                  </a:txBody>
                  <a:tcPr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（３）利用上・供給上の問題点</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（２）における、地域交通の抱える問題点を記載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628603">
                <a:tc>
                  <a:txBody>
                    <a:bodyPr/>
                    <a:lstStyle/>
                    <a:p>
                      <a:pPr algn="l" fontAlgn="ctr"/>
                      <a:r>
                        <a:rPr lang="ja-JP" altLang="en-US" sz="1000" b="0" i="0" u="none" strike="noStrike" dirty="0">
                          <a:solidFill>
                            <a:srgbClr val="000000"/>
                          </a:solidFill>
                          <a:effectLst/>
                          <a:latin typeface="+mn-ea"/>
                          <a:ea typeface="+mn-ea"/>
                        </a:rPr>
                        <a:t>将来構想</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（イメージ）</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000" b="0" i="0" u="none" strike="noStrike" dirty="0">
                          <a:solidFill>
                            <a:srgbClr val="000000"/>
                          </a:solidFill>
                          <a:effectLst/>
                          <a:latin typeface="+mn-ea"/>
                          <a:ea typeface="+mn-ea"/>
                        </a:rPr>
                        <a:t>（４）現在検討している取組の概要</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（３）の解決に向け、応募時点で構想している取組の概要（案）や簡易的なロードマップ（案）を記載</a:t>
                      </a:r>
                      <a:endParaRPr kumimoji="1" lang="en-US" altLang="ja-JP" sz="1000" b="0" i="0" u="none" strike="noStrike" kern="1200" dirty="0">
                        <a:solidFill>
                          <a:srgbClr val="000000"/>
                        </a:solidFill>
                        <a:effectLst/>
                        <a:latin typeface="+mn-ea"/>
                        <a:ea typeface="+mn-ea"/>
                        <a:cs typeface="+mn-cs"/>
                      </a:endParaRP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52628738"/>
                  </a:ext>
                </a:extLst>
              </a:tr>
              <a:tr h="628603">
                <a:tc rowSpan="2">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（５）実施体制</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検討や将来的な実証実験等を推進する主体・体制（案）を記載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06809382"/>
                  </a:ext>
                </a:extLst>
              </a:tr>
              <a:tr h="628603">
                <a:tc vMerge="1">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000" b="0" i="0" u="none" strike="noStrike" dirty="0">
                          <a:solidFill>
                            <a:srgbClr val="000000"/>
                          </a:solidFill>
                          <a:effectLst/>
                          <a:latin typeface="+mn-ea"/>
                          <a:ea typeface="+mn-ea"/>
                        </a:rPr>
                        <a:t>（６）既存の取組・計画との関係性</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本事業で検討する取組と、当該エリア・自治体の既存の取組・計画等との関係性を記載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62601146"/>
                  </a:ext>
                </a:extLst>
              </a:tr>
              <a:tr h="628603">
                <a:tc>
                  <a:txBody>
                    <a:bodyPr/>
                    <a:lstStyle/>
                    <a:p>
                      <a:pPr algn="l" fontAlgn="ctr"/>
                      <a:r>
                        <a:rPr lang="ja-JP" altLang="en-US" sz="1000" b="0" i="0" u="none" strike="noStrike" dirty="0">
                          <a:solidFill>
                            <a:srgbClr val="000000"/>
                          </a:solidFill>
                          <a:effectLst/>
                          <a:latin typeface="+mn-ea"/>
                          <a:ea typeface="+mn-ea"/>
                        </a:rPr>
                        <a:t>今年度の取組内容</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（７）伴走支援期間のゴールと取組内容（案）</a:t>
                      </a:r>
                    </a:p>
                  </a:txBody>
                  <a:tcPr marL="78203" marR="0"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本事業期間でのゴールと取組内容（案）を記載。</a:t>
                      </a:r>
                      <a:endParaRPr kumimoji="1" lang="en-US" altLang="ja-JP" sz="1000" b="0" i="0" u="none" strike="noStrike" kern="1200" dirty="0">
                        <a:solidFill>
                          <a:srgbClr val="000000"/>
                        </a:solidFill>
                        <a:effectLst/>
                        <a:latin typeface="+mn-ea"/>
                        <a:ea typeface="+mn-ea"/>
                        <a:cs typeface="+mn-cs"/>
                      </a:endParaRPr>
                    </a:p>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その内、地域側で実施する取組と事務局の支援を希望する取組を記載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8433799"/>
                  </a:ext>
                </a:extLst>
              </a:tr>
            </a:tbl>
          </a:graphicData>
        </a:graphic>
      </p:graphicFrame>
      <p:sp>
        <p:nvSpPr>
          <p:cNvPr id="4" name="正方形/長方形 3">
            <a:extLst>
              <a:ext uri="{FF2B5EF4-FFF2-40B4-BE49-F238E27FC236}">
                <a16:creationId xmlns:a16="http://schemas.microsoft.com/office/drawing/2014/main" id="{A2045C26-0165-3FA2-0DFC-AB0601D299FB}"/>
              </a:ext>
            </a:extLst>
          </p:cNvPr>
          <p:cNvSpPr/>
          <p:nvPr/>
        </p:nvSpPr>
        <p:spPr>
          <a:xfrm>
            <a:off x="291902" y="1304226"/>
            <a:ext cx="8542545" cy="893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055" indent="-152055">
              <a:buFont typeface="Arial" panose="020B0604020202020204" pitchFamily="34" charset="0"/>
              <a:buChar char="•"/>
            </a:pPr>
            <a:endParaRPr lang="ja-JP" altLang="en-US" sz="1368" dirty="0">
              <a:solidFill>
                <a:schemeClr val="tx1"/>
              </a:solidFill>
            </a:endParaRPr>
          </a:p>
        </p:txBody>
      </p:sp>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2" name="正方形/長方形 1">
            <a:extLst>
              <a:ext uri="{FF2B5EF4-FFF2-40B4-BE49-F238E27FC236}">
                <a16:creationId xmlns:a16="http://schemas.microsoft.com/office/drawing/2014/main" id="{5008C22B-87DC-BF4F-C48A-14B369A2E62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109588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応募理由</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ja-JP" altLang="en-US" sz="1200" b="1" dirty="0">
                <a:solidFill>
                  <a:schemeClr val="bg1"/>
                </a:solidFill>
                <a:latin typeface="MSPゴシック"/>
              </a:rPr>
              <a:t>（１）伴走支援の必要性</a:t>
            </a:r>
            <a:endParaRPr kumimoji="1" lang="ja-JP" altLang="en-US" sz="1200" b="1" i="0" u="none" strike="noStrike" kern="1200" dirty="0">
              <a:solidFill>
                <a:schemeClr val="bg1"/>
              </a:solidFill>
              <a:effectLst/>
              <a:latin typeface="MSPゴシック"/>
              <a:ea typeface="+mn-ea"/>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この度伴走支援に応募いただいた背景や目的、</a:t>
            </a:r>
            <a:r>
              <a:rPr lang="ja-JP" altLang="en-US" sz="1200" kern="100" dirty="0">
                <a:solidFill>
                  <a:srgbClr val="FF0000"/>
                </a:solidFill>
                <a:latin typeface="+mn-ea"/>
              </a:rPr>
              <a:t>また、</a:t>
            </a:r>
            <a:r>
              <a:rPr lang="ja-JP" altLang="en-US" sz="1200" b="0" kern="100" dirty="0">
                <a:solidFill>
                  <a:srgbClr val="FF0000"/>
                </a:solidFill>
                <a:effectLst/>
                <a:latin typeface="+mn-ea"/>
              </a:rPr>
              <a:t>どのような支援をお求めいただいているかを、できるだけ具体的にご記載ください。</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3">
            <a:extLst>
              <a:ext uri="{FF2B5EF4-FFF2-40B4-BE49-F238E27FC236}">
                <a16:creationId xmlns:a16="http://schemas.microsoft.com/office/drawing/2014/main" id="{853FEBFD-88EC-D956-178B-9F1F9D373FB4}"/>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698227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現状把握</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（２）対象エリアの概要</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まち全体のうち、特に地域社会や交通の問題が顕著だと考えられるエリアを選定し、概要を記載してください。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必要に応じ、下記表も活用してください。</a:t>
            </a:r>
            <a:endParaRPr lang="ja-JP" altLang="ja-JP" sz="1200" b="0" kern="100" dirty="0">
              <a:solidFill>
                <a:schemeClr val="tx1"/>
              </a:solidFill>
              <a:effectLst/>
              <a:latin typeface="+mn-ea"/>
              <a:cs typeface="Times New Roman" panose="02020603050405020304" pitchFamily="18" charset="0"/>
            </a:endParaRPr>
          </a:p>
        </p:txBody>
      </p:sp>
      <p:graphicFrame>
        <p:nvGraphicFramePr>
          <p:cNvPr id="3" name="表 2">
            <a:extLst>
              <a:ext uri="{FF2B5EF4-FFF2-40B4-BE49-F238E27FC236}">
                <a16:creationId xmlns:a16="http://schemas.microsoft.com/office/drawing/2014/main" id="{3DA6FF03-4150-2C8B-3EAB-FD3948C2D1B9}"/>
              </a:ext>
            </a:extLst>
          </p:cNvPr>
          <p:cNvGraphicFramePr>
            <a:graphicFrameLocks noGrp="1"/>
          </p:cNvGraphicFramePr>
          <p:nvPr>
            <p:extLst>
              <p:ext uri="{D42A27DB-BD31-4B8C-83A1-F6EECF244321}">
                <p14:modId xmlns:p14="http://schemas.microsoft.com/office/powerpoint/2010/main" val="3592556816"/>
              </p:ext>
            </p:extLst>
          </p:nvPr>
        </p:nvGraphicFramePr>
        <p:xfrm>
          <a:off x="395535" y="4149080"/>
          <a:ext cx="8352929" cy="2235696"/>
        </p:xfrm>
        <a:graphic>
          <a:graphicData uri="http://schemas.openxmlformats.org/drawingml/2006/table">
            <a:tbl>
              <a:tblPr firstRow="1" bandRow="1">
                <a:tableStyleId>{5C22544A-7EE6-4342-B048-85BDC9FD1C3A}</a:tableStyleId>
              </a:tblPr>
              <a:tblGrid>
                <a:gridCol w="2016225">
                  <a:extLst>
                    <a:ext uri="{9D8B030D-6E8A-4147-A177-3AD203B41FA5}">
                      <a16:colId xmlns:a16="http://schemas.microsoft.com/office/drawing/2014/main" val="1444640776"/>
                    </a:ext>
                  </a:extLst>
                </a:gridCol>
                <a:gridCol w="6336704">
                  <a:extLst>
                    <a:ext uri="{9D8B030D-6E8A-4147-A177-3AD203B41FA5}">
                      <a16:colId xmlns:a16="http://schemas.microsoft.com/office/drawing/2014/main" val="2548467621"/>
                    </a:ext>
                  </a:extLst>
                </a:gridCol>
              </a:tblGrid>
              <a:tr h="43204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43204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43204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43204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地理的・経済的・文化圏的・交通動態的な特徴</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r h="432048">
                <a:tc>
                  <a:txBody>
                    <a:bodyPr/>
                    <a:lstStyle/>
                    <a:p>
                      <a:pPr algn="l"/>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83209882"/>
                  </a:ext>
                </a:extLst>
              </a:tr>
            </a:tbl>
          </a:graphicData>
        </a:graphic>
      </p:graphicFrame>
      <p:sp>
        <p:nvSpPr>
          <p:cNvPr id="2" name="正方形/長方形 1">
            <a:extLst>
              <a:ext uri="{FF2B5EF4-FFF2-40B4-BE49-F238E27FC236}">
                <a16:creationId xmlns:a16="http://schemas.microsoft.com/office/drawing/2014/main" id="{26996666-C3D2-AB43-D6A7-E8B6CC8D6388}"/>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4</a:t>
            </a:r>
            <a:endParaRPr kumimoji="1" lang="ja-JP" altLang="en-US" sz="1480" dirty="0">
              <a:solidFill>
                <a:schemeClr val="tx1"/>
              </a:solidFill>
            </a:endParaRPr>
          </a:p>
        </p:txBody>
      </p:sp>
      <p:sp>
        <p:nvSpPr>
          <p:cNvPr id="4" name="正方形/長方形 3">
            <a:extLst>
              <a:ext uri="{FF2B5EF4-FFF2-40B4-BE49-F238E27FC236}">
                <a16:creationId xmlns:a16="http://schemas.microsoft.com/office/drawing/2014/main" id="{F50C5011-1E7D-B070-5013-E08E8E3D6562}"/>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現状把握</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（３）対象エリアの交通における、利用上・供給上の問題点</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（２）で設定いただいたエリアについて、利用者（地域住民・来訪者等）側・供給者（自治体・交通事業者等）側でそれぞれどのような問題が発生しているか、応募段階でのご認識をご記載ください。</a:t>
            </a:r>
            <a:endParaRPr lang="en-US" altLang="ja-JP" sz="1200" kern="100" dirty="0">
              <a:solidFill>
                <a:srgbClr val="FF0000"/>
              </a:solidFill>
              <a:latin typeface="+mn-ea"/>
            </a:endParaRPr>
          </a:p>
          <a:p>
            <a:pPr>
              <a:lnSpc>
                <a:spcPts val="1500"/>
              </a:lnSpc>
              <a:spcAft>
                <a:spcPts val="0"/>
              </a:spcAft>
            </a:pPr>
            <a:r>
              <a:rPr lang="ja-JP" altLang="en-US" sz="1200" b="0" kern="100" dirty="0">
                <a:solidFill>
                  <a:srgbClr val="FF0000"/>
                </a:solidFill>
                <a:effectLst/>
                <a:latin typeface="+mn-ea"/>
              </a:rPr>
              <a:t>必要に応じ、下記リンクより</a:t>
            </a:r>
            <a:r>
              <a:rPr lang="en-US" altLang="ja-JP" sz="1200" b="0" kern="100" dirty="0">
                <a:solidFill>
                  <a:srgbClr val="FF0000"/>
                </a:solidFill>
                <a:effectLst/>
                <a:latin typeface="+mn-ea"/>
              </a:rPr>
              <a:t>『</a:t>
            </a:r>
            <a:r>
              <a:rPr lang="ja-JP" altLang="en-US" sz="1200" b="0" kern="100" dirty="0">
                <a:solidFill>
                  <a:srgbClr val="FF0000"/>
                </a:solidFill>
                <a:effectLst/>
                <a:latin typeface="+mn-ea"/>
              </a:rPr>
              <a:t>スマートモビリティの創り方～みんなのガイドブック～</a:t>
            </a:r>
            <a:r>
              <a:rPr lang="en-US" altLang="ja-JP" sz="1200" b="0" kern="100" dirty="0">
                <a:solidFill>
                  <a:srgbClr val="FF0000"/>
                </a:solidFill>
                <a:effectLst/>
                <a:latin typeface="+mn-ea"/>
              </a:rPr>
              <a:t>』</a:t>
            </a:r>
            <a:r>
              <a:rPr lang="ja-JP" altLang="en-US" sz="1200" b="0" kern="100" dirty="0">
                <a:solidFill>
                  <a:srgbClr val="FF0000"/>
                </a:solidFill>
                <a:effectLst/>
                <a:latin typeface="+mn-ea"/>
              </a:rPr>
              <a:t>もご参照ください。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a:t>
            </a:r>
            <a:r>
              <a:rPr lang="en-US" altLang="ja-JP" sz="1200" b="0" kern="100" dirty="0">
                <a:solidFill>
                  <a:srgbClr val="FF0000"/>
                </a:solidFill>
                <a:effectLst/>
                <a:latin typeface="+mn-ea"/>
                <a:hlinkClick r:id="rId3"/>
              </a:rPr>
              <a:t>https://www.mobilitychallenge.go.jp/knowledge/</a:t>
            </a:r>
            <a:r>
              <a:rPr lang="ja-JP" altLang="en-US" sz="1200" b="0" kern="100" dirty="0">
                <a:solidFill>
                  <a:srgbClr val="FF0000"/>
                </a:solidFill>
                <a:effectLst/>
                <a:latin typeface="+mn-ea"/>
              </a:rPr>
              <a:t>）</a:t>
            </a:r>
            <a:endParaRPr lang="en-US" altLang="ja-JP" sz="1200" b="0" kern="100" dirty="0">
              <a:solidFill>
                <a:srgbClr val="FF0000"/>
              </a:solidFill>
              <a:effectLst/>
              <a:latin typeface="+mn-ea"/>
            </a:endParaRPr>
          </a:p>
          <a:p>
            <a:pPr>
              <a:lnSpc>
                <a:spcPts val="1500"/>
              </a:lnSpc>
              <a:spcAft>
                <a:spcPts val="0"/>
              </a:spcAft>
            </a:pPr>
            <a:endParaRPr lang="ja-JP" altLang="ja-JP" sz="1200" b="0" kern="100" dirty="0">
              <a:solidFill>
                <a:schemeClr val="tx1"/>
              </a:solidFill>
              <a:effectLst/>
              <a:latin typeface="+mn-ea"/>
              <a:cs typeface="Times New Roman" panose="02020603050405020304" pitchFamily="18" charset="0"/>
            </a:endParaRPr>
          </a:p>
        </p:txBody>
      </p:sp>
      <p:sp>
        <p:nvSpPr>
          <p:cNvPr id="3" name="正方形/長方形 2">
            <a:extLst>
              <a:ext uri="{FF2B5EF4-FFF2-40B4-BE49-F238E27FC236}">
                <a16:creationId xmlns:a16="http://schemas.microsoft.com/office/drawing/2014/main" id="{E6BEB596-8CEC-3731-2BB6-E76E9C79827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a:t>
            </a:r>
          </a:p>
        </p:txBody>
      </p:sp>
      <p:sp>
        <p:nvSpPr>
          <p:cNvPr id="4" name="正方形/長方形 3">
            <a:extLst>
              <a:ext uri="{FF2B5EF4-FFF2-40B4-BE49-F238E27FC236}">
                <a16:creationId xmlns:a16="http://schemas.microsoft.com/office/drawing/2014/main" id="{D0B7EDA0-E338-7363-DDBC-BAFEDEE872E7}"/>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59860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将来構想（イメージ）</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（４）現在検討している取組の概要</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（３）で記載いただいた問題点について、応募時点での構想を記載してください。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a:t>
            </a:r>
            <a:r>
              <a:rPr lang="ja-JP" altLang="en-US" sz="1200" b="0" kern="100" dirty="0">
                <a:solidFill>
                  <a:srgbClr val="FF0000"/>
                </a:solidFill>
                <a:effectLst/>
                <a:latin typeface="+mn-ea"/>
              </a:rPr>
              <a:t>具体内容（サービス内容・効果目標・想定ユーザー等）が必ずしも定まっている必要はありません。</a:t>
            </a: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なお、実証実験をいつごろ行いたいか、また恒常的な運用（社会実装）をいつごろ目指したいか、という観点を盛り込んだ簡易的なロードマップ</a:t>
            </a:r>
            <a:r>
              <a:rPr lang="ja-JP" altLang="en-US" sz="1200" kern="100" dirty="0">
                <a:solidFill>
                  <a:srgbClr val="FF0000"/>
                </a:solidFill>
                <a:latin typeface="+mn-ea"/>
              </a:rPr>
              <a:t>も</a:t>
            </a:r>
            <a:r>
              <a:rPr lang="ja-JP" altLang="en-US" sz="1200" b="0" kern="100" dirty="0">
                <a:solidFill>
                  <a:srgbClr val="FF0000"/>
                </a:solidFill>
                <a:effectLst/>
                <a:latin typeface="+mn-ea"/>
              </a:rPr>
              <a:t>示してください。</a:t>
            </a: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また、必要に応じ、他地域の取組を参照・レビューいただいても構いません。</a:t>
            </a:r>
          </a:p>
        </p:txBody>
      </p:sp>
      <p:sp>
        <p:nvSpPr>
          <p:cNvPr id="3" name="正方形/長方形 2">
            <a:extLst>
              <a:ext uri="{FF2B5EF4-FFF2-40B4-BE49-F238E27FC236}">
                <a16:creationId xmlns:a16="http://schemas.microsoft.com/office/drawing/2014/main" id="{89AACE26-B4AF-ABE7-2C68-936CAA637B4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a:t>
            </a:r>
          </a:p>
        </p:txBody>
      </p:sp>
      <p:sp>
        <p:nvSpPr>
          <p:cNvPr id="4" name="正方形/長方形 3">
            <a:extLst>
              <a:ext uri="{FF2B5EF4-FFF2-40B4-BE49-F238E27FC236}">
                <a16:creationId xmlns:a16="http://schemas.microsoft.com/office/drawing/2014/main" id="{20E4C8E0-4F19-20B4-024F-FE57BEF18771}"/>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13865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（５）実施体制</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251520" y="1271632"/>
            <a:ext cx="8640960" cy="532572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想定している体制図（様式自由）をご記載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代表して検討を実施する主体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経済産業省・経済産業局・事務局コンソーシアム等との会議に参加する主体：（●）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また下表の例のように、参加主体の役割が分かるように記載してください。（体制図と一体化して書いても問題ありません）</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608480"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3816054" y="3720550"/>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2212267"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2212267"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1807660" y="2759488"/>
            <a:ext cx="318335"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3411445" y="2759488"/>
            <a:ext cx="318336"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2768720" y="3402214"/>
            <a:ext cx="0" cy="318335"/>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3570613"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853921"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株式会社〇〇</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stCxn id="21" idx="3"/>
            <a:endCxn id="30" idx="1"/>
          </p:cNvCxnSpPr>
          <p:nvPr/>
        </p:nvCxnSpPr>
        <p:spPr>
          <a:xfrm>
            <a:off x="3325173"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1966827"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344993" y="250508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99C585F2-8F40-1BB8-DE76-B4FD76D418D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7</a:t>
            </a:r>
            <a:endParaRPr kumimoji="1" lang="en-US" altLang="ja-JP" sz="1480" dirty="0">
              <a:solidFill>
                <a:schemeClr val="tx1"/>
              </a:solidFill>
            </a:endParaRPr>
          </a:p>
        </p:txBody>
      </p:sp>
      <p:sp>
        <p:nvSpPr>
          <p:cNvPr id="4" name="正方形/長方形 3">
            <a:extLst>
              <a:ext uri="{FF2B5EF4-FFF2-40B4-BE49-F238E27FC236}">
                <a16:creationId xmlns:a16="http://schemas.microsoft.com/office/drawing/2014/main" id="{FEC0F6A0-BE45-DC0E-32AD-FDB03C53DA53}"/>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3" name="表 2">
            <a:extLst>
              <a:ext uri="{FF2B5EF4-FFF2-40B4-BE49-F238E27FC236}">
                <a16:creationId xmlns:a16="http://schemas.microsoft.com/office/drawing/2014/main" id="{187FED91-880E-85A1-7EE0-A3CAB36CAF1B}"/>
              </a:ext>
            </a:extLst>
          </p:cNvPr>
          <p:cNvGraphicFramePr>
            <a:graphicFrameLocks noGrp="1"/>
          </p:cNvGraphicFramePr>
          <p:nvPr>
            <p:extLst>
              <p:ext uri="{D42A27DB-BD31-4B8C-83A1-F6EECF244321}">
                <p14:modId xmlns:p14="http://schemas.microsoft.com/office/powerpoint/2010/main" val="1128817855"/>
              </p:ext>
            </p:extLst>
          </p:nvPr>
        </p:nvGraphicFramePr>
        <p:xfrm>
          <a:off x="395536" y="4672610"/>
          <a:ext cx="8352928" cy="1827516"/>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2943966248"/>
                    </a:ext>
                  </a:extLst>
                </a:gridCol>
                <a:gridCol w="5616624">
                  <a:extLst>
                    <a:ext uri="{9D8B030D-6E8A-4147-A177-3AD203B41FA5}">
                      <a16:colId xmlns:a16="http://schemas.microsoft.com/office/drawing/2014/main" val="857641231"/>
                    </a:ext>
                  </a:extLst>
                </a:gridCol>
              </a:tblGrid>
              <a:tr h="22509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273092">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本支援における検討を主導。データの収集や関係各所との調整を担う。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273092">
                <a:tc>
                  <a:txBody>
                    <a:bodyPr/>
                    <a:lstStyle/>
                    <a:p>
                      <a:pPr algn="l" defTabSz="955675">
                        <a:buClr>
                          <a:schemeClr val="bg2"/>
                        </a:buClr>
                        <a:buSzPct val="100000"/>
                      </a:pPr>
                      <a:r>
                        <a:rPr lang="ja-JP" altLang="en-US" sz="1200" dirty="0">
                          <a:latin typeface="+mn-ea"/>
                          <a:ea typeface="+mn-ea"/>
                          <a:cs typeface="Arial" pitchFamily="34" charset="0"/>
                        </a:rPr>
                        <a:t>株式会社〇〇（●）</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社会実装時の事業主体となる想定。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9208030"/>
                  </a:ext>
                </a:extLst>
              </a:tr>
              <a:tr h="273092">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実証実験特に、○○システムを提供いただく旨を合意している。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273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将来的に協賛をいただく可能性があるため、現段階から検討に参画予定。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273092">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5" name="正方形/長方形 3">
            <a:extLst>
              <a:ext uri="{FF2B5EF4-FFF2-40B4-BE49-F238E27FC236}">
                <a16:creationId xmlns:a16="http://schemas.microsoft.com/office/drawing/2014/main" id="{AF73021D-656B-FAE0-4831-79235FFBA8BA}"/>
              </a:ext>
            </a:extLst>
          </p:cNvPr>
          <p:cNvSpPr/>
          <p:nvPr/>
        </p:nvSpPr>
        <p:spPr>
          <a:xfrm>
            <a:off x="323528" y="4437112"/>
            <a:ext cx="2664296" cy="20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39754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（６）既存の取組・計画との関係性</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259228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本事業で検討する取組が、対象エリアや自治体の既存の取組・計画（例：</a:t>
            </a:r>
            <a:r>
              <a:rPr lang="zh-CN" altLang="en-US" sz="1200" b="0" kern="100" dirty="0">
                <a:solidFill>
                  <a:srgbClr val="FF0000"/>
                </a:solidFill>
                <a:effectLst/>
                <a:latin typeface="+mn-ea"/>
              </a:rPr>
              <a:t>ＳＤＧｓ未来都市計画</a:t>
            </a:r>
            <a:r>
              <a:rPr lang="ja-JP" altLang="en-US" sz="1200" b="0" kern="100" dirty="0">
                <a:solidFill>
                  <a:srgbClr val="FF0000"/>
                </a:solidFill>
                <a:effectLst/>
                <a:latin typeface="+mn-ea"/>
              </a:rPr>
              <a:t>、デジタル田園都市国家構想交付金等の国全体での取組、または自治体独自の取組・計画）とどのように関係するか、ご記載ください。</a:t>
            </a:r>
            <a:r>
              <a:rPr lang="ja-JP" altLang="en-US" sz="1200" kern="100" dirty="0">
                <a:solidFill>
                  <a:srgbClr val="FF0000"/>
                </a:solidFill>
                <a:latin typeface="+mn-ea"/>
              </a:rPr>
              <a:t>該当する取組や計画が</a:t>
            </a:r>
            <a:br>
              <a:rPr lang="en-US" altLang="ja-JP" sz="1200" kern="100" dirty="0">
                <a:solidFill>
                  <a:srgbClr val="FF0000"/>
                </a:solidFill>
                <a:latin typeface="+mn-ea"/>
              </a:rPr>
            </a:br>
            <a:r>
              <a:rPr lang="ja-JP" altLang="en-US" sz="1200" kern="100" dirty="0">
                <a:solidFill>
                  <a:srgbClr val="FF0000"/>
                </a:solidFill>
                <a:latin typeface="+mn-ea"/>
              </a:rPr>
              <a:t>なければ、記載いただかなくても構いません。</a:t>
            </a:r>
            <a:r>
              <a:rPr lang="ja-JP" altLang="en-US" sz="1200" kern="100" dirty="0">
                <a:solidFill>
                  <a:srgbClr val="FF0000"/>
                </a:solidFill>
                <a:latin typeface="+mn-ea"/>
                <a:cs typeface="Times New Roman" panose="02020603050405020304" pitchFamily="18" charset="0"/>
              </a:rPr>
              <a:t>無記載でも、審査への影響はありません。</a:t>
            </a:r>
            <a:endParaRPr lang="en-US" altLang="ja-JP" sz="1200" b="0" kern="100" dirty="0">
              <a:solidFill>
                <a:srgbClr val="FF0000"/>
              </a:solidFill>
              <a:effectLst/>
              <a:latin typeface="+mn-ea"/>
            </a:endParaRPr>
          </a:p>
        </p:txBody>
      </p:sp>
      <p:sp>
        <p:nvSpPr>
          <p:cNvPr id="3" name="正方形/長方形 2">
            <a:extLst>
              <a:ext uri="{FF2B5EF4-FFF2-40B4-BE49-F238E27FC236}">
                <a16:creationId xmlns:a16="http://schemas.microsoft.com/office/drawing/2014/main" id="{FF32BCDE-DD8F-6B33-0D1A-F0C1450E753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8</a:t>
            </a:r>
            <a:endParaRPr kumimoji="1" lang="en-US" altLang="ja-JP" sz="1480" dirty="0">
              <a:solidFill>
                <a:schemeClr val="tx1"/>
              </a:solidFill>
            </a:endParaRPr>
          </a:p>
        </p:txBody>
      </p:sp>
      <p:sp>
        <p:nvSpPr>
          <p:cNvPr id="4" name="正方形/長方形 3">
            <a:extLst>
              <a:ext uri="{FF2B5EF4-FFF2-40B4-BE49-F238E27FC236}">
                <a16:creationId xmlns:a16="http://schemas.microsoft.com/office/drawing/2014/main" id="{03F40CCA-4ECD-31D6-AE8A-59FF97E5F97E}"/>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2439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（７）伴走支援期間の</a:t>
            </a:r>
            <a:r>
              <a:rPr lang="ja-JP" altLang="en-US" sz="1200" b="1" dirty="0">
                <a:solidFill>
                  <a:schemeClr val="bg1"/>
                </a:solidFill>
                <a:latin typeface="MSPゴシック"/>
              </a:rPr>
              <a:t>ゴールと</a:t>
            </a:r>
            <a:r>
              <a:rPr kumimoji="1" lang="ja-JP" altLang="en-US" sz="1200" b="1" i="0" u="none" strike="noStrike" kern="1200" dirty="0">
                <a:solidFill>
                  <a:schemeClr val="bg1"/>
                </a:solidFill>
                <a:effectLst/>
                <a:latin typeface="MSPゴシック"/>
                <a:ea typeface="+mn-ea"/>
                <a:cs typeface="+mn-cs"/>
              </a:rPr>
              <a:t>取組内容（案）</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25658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本事業期間で目指すゴールと取組内容（案）を記載。</a:t>
            </a:r>
          </a:p>
          <a:p>
            <a:pPr>
              <a:lnSpc>
                <a:spcPts val="1500"/>
              </a:lnSpc>
              <a:spcAft>
                <a:spcPts val="0"/>
              </a:spcAft>
            </a:pPr>
            <a:r>
              <a:rPr lang="ja-JP" altLang="en-US" sz="1200" b="0" kern="100" dirty="0">
                <a:solidFill>
                  <a:srgbClr val="FF0000"/>
                </a:solidFill>
                <a:effectLst/>
                <a:latin typeface="+mn-ea"/>
              </a:rPr>
              <a:t>その内、地域側で実施する取組と事務局の支援を希望する取組を記載</a:t>
            </a:r>
          </a:p>
          <a:p>
            <a:pPr>
              <a:lnSpc>
                <a:spcPts val="1500"/>
              </a:lnSpc>
              <a:spcAft>
                <a:spcPts val="0"/>
              </a:spcAft>
            </a:pPr>
            <a:r>
              <a:rPr lang="ja-JP" altLang="en-US" sz="1200" b="0" kern="100" dirty="0">
                <a:solidFill>
                  <a:srgbClr val="FF0000"/>
                </a:solidFill>
                <a:effectLst/>
                <a:latin typeface="+mn-ea"/>
              </a:rPr>
              <a:t>支援期間に実施する取組全体のうち、地域側で主体的に実施する取組と、事務局による支援を希望する取組が分かるように記載してください</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記載例</a:t>
            </a:r>
            <a:r>
              <a:rPr lang="en-US" altLang="ja-JP" sz="1200" b="0" kern="100" dirty="0">
                <a:solidFill>
                  <a:srgbClr val="FF0000"/>
                </a:solidFill>
                <a:effectLst/>
                <a:latin typeface="+mn-ea"/>
              </a:rPr>
              <a:t>】</a:t>
            </a:r>
          </a:p>
          <a:p>
            <a:pPr>
              <a:lnSpc>
                <a:spcPts val="1500"/>
              </a:lnSpc>
              <a:spcAft>
                <a:spcPts val="0"/>
              </a:spcAft>
            </a:pPr>
            <a:endParaRPr lang="en-US" altLang="ja-JP" sz="1200" b="0" kern="100" dirty="0">
              <a:solidFill>
                <a:srgbClr val="FF0000"/>
              </a:solidFill>
              <a:effectLst/>
              <a:latin typeface="+mn-ea"/>
            </a:endParaRPr>
          </a:p>
        </p:txBody>
      </p:sp>
      <p:sp>
        <p:nvSpPr>
          <p:cNvPr id="3" name="正方形/長方形 2">
            <a:extLst>
              <a:ext uri="{FF2B5EF4-FFF2-40B4-BE49-F238E27FC236}">
                <a16:creationId xmlns:a16="http://schemas.microsoft.com/office/drawing/2014/main" id="{FF32BCDE-DD8F-6B33-0D1A-F0C1450E753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8</a:t>
            </a:r>
            <a:endParaRPr kumimoji="1" lang="en-US" altLang="ja-JP" sz="1480" dirty="0">
              <a:solidFill>
                <a:schemeClr val="tx1"/>
              </a:solidFill>
            </a:endParaRPr>
          </a:p>
        </p:txBody>
      </p:sp>
      <p:sp>
        <p:nvSpPr>
          <p:cNvPr id="4" name="正方形/長方形 3">
            <a:extLst>
              <a:ext uri="{FF2B5EF4-FFF2-40B4-BE49-F238E27FC236}">
                <a16:creationId xmlns:a16="http://schemas.microsoft.com/office/drawing/2014/main" id="{03F40CCA-4ECD-31D6-AE8A-59FF97E5F97E}"/>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5" name="表 4">
            <a:extLst>
              <a:ext uri="{FF2B5EF4-FFF2-40B4-BE49-F238E27FC236}">
                <a16:creationId xmlns:a16="http://schemas.microsoft.com/office/drawing/2014/main" id="{2A250C3A-88FA-53B6-5D81-2ABB650F9633}"/>
              </a:ext>
            </a:extLst>
          </p:cNvPr>
          <p:cNvGraphicFramePr>
            <a:graphicFrameLocks noGrp="1"/>
          </p:cNvGraphicFramePr>
          <p:nvPr>
            <p:extLst>
              <p:ext uri="{D42A27DB-BD31-4B8C-83A1-F6EECF244321}">
                <p14:modId xmlns:p14="http://schemas.microsoft.com/office/powerpoint/2010/main" val="170547781"/>
              </p:ext>
            </p:extLst>
          </p:nvPr>
        </p:nvGraphicFramePr>
        <p:xfrm>
          <a:off x="431540" y="3284984"/>
          <a:ext cx="8280920" cy="3112852"/>
        </p:xfrm>
        <a:graphic>
          <a:graphicData uri="http://schemas.openxmlformats.org/drawingml/2006/table">
            <a:tbl>
              <a:tblPr firstRow="1" bandRow="1">
                <a:tableStyleId>{5C22544A-7EE6-4342-B048-85BDC9FD1C3A}</a:tableStyleId>
              </a:tblPr>
              <a:tblGrid>
                <a:gridCol w="396044">
                  <a:extLst>
                    <a:ext uri="{9D8B030D-6E8A-4147-A177-3AD203B41FA5}">
                      <a16:colId xmlns:a16="http://schemas.microsoft.com/office/drawing/2014/main" val="67938560"/>
                    </a:ext>
                  </a:extLst>
                </a:gridCol>
                <a:gridCol w="1584176">
                  <a:extLst>
                    <a:ext uri="{9D8B030D-6E8A-4147-A177-3AD203B41FA5}">
                      <a16:colId xmlns:a16="http://schemas.microsoft.com/office/drawing/2014/main" val="2093131990"/>
                    </a:ext>
                  </a:extLst>
                </a:gridCol>
                <a:gridCol w="2520280">
                  <a:extLst>
                    <a:ext uri="{9D8B030D-6E8A-4147-A177-3AD203B41FA5}">
                      <a16:colId xmlns:a16="http://schemas.microsoft.com/office/drawing/2014/main" val="1059384548"/>
                    </a:ext>
                  </a:extLst>
                </a:gridCol>
                <a:gridCol w="1890210">
                  <a:extLst>
                    <a:ext uri="{9D8B030D-6E8A-4147-A177-3AD203B41FA5}">
                      <a16:colId xmlns:a16="http://schemas.microsoft.com/office/drawing/2014/main" val="431088433"/>
                    </a:ext>
                  </a:extLst>
                </a:gridCol>
                <a:gridCol w="1890210">
                  <a:extLst>
                    <a:ext uri="{9D8B030D-6E8A-4147-A177-3AD203B41FA5}">
                      <a16:colId xmlns:a16="http://schemas.microsoft.com/office/drawing/2014/main" val="3971413051"/>
                    </a:ext>
                  </a:extLst>
                </a:gridCol>
              </a:tblGrid>
              <a:tr h="465084">
                <a:tc>
                  <a:txBody>
                    <a:bodyPr/>
                    <a:lstStyle/>
                    <a:p>
                      <a:pPr algn="ctr"/>
                      <a:r>
                        <a:rPr kumimoji="1" lang="en-US" altLang="ja-JP" sz="1200" dirty="0">
                          <a:solidFill>
                            <a:schemeClr val="tx1"/>
                          </a:solidFill>
                        </a:rPr>
                        <a:t>#</a:t>
                      </a:r>
                      <a:endParaRPr kumimoji="1" lang="ja-JP" altLang="en-US" sz="120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solidFill>
                        </a:rPr>
                        <a:t>取組内容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solidFill>
                        </a:rPr>
                        <a:t>概要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solidFill>
                        </a:rPr>
                        <a:t>地域側で実施すること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solidFill>
                        </a:rPr>
                        <a:t>事務局の支援を</a:t>
                      </a:r>
                      <a:endParaRPr kumimoji="1" lang="en-US" altLang="ja-JP" sz="1200" dirty="0">
                        <a:solidFill>
                          <a:schemeClr val="tx1"/>
                        </a:solidFill>
                      </a:endParaRPr>
                    </a:p>
                    <a:p>
                      <a:pPr algn="ctr"/>
                      <a:r>
                        <a:rPr kumimoji="1" lang="ja-JP" altLang="en-US" sz="1200" dirty="0">
                          <a:solidFill>
                            <a:schemeClr val="tx1"/>
                          </a:solidFill>
                        </a:rPr>
                        <a:t>期待すること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8245974"/>
                  </a:ext>
                </a:extLst>
              </a:tr>
              <a:tr h="705346">
                <a:tc>
                  <a:txBody>
                    <a:bodyPr/>
                    <a:lstStyle/>
                    <a:p>
                      <a:r>
                        <a:rPr kumimoji="1" lang="en-US" altLang="ja-JP" sz="1200" dirty="0"/>
                        <a:t>1</a:t>
                      </a:r>
                      <a:endParaRPr kumimoji="1" lang="ja-JP" altLang="en-US"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住民ヒアリング</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地域住民のニーズを確認するためにヒアリングを実施する</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住民の選定・日程調整</a:t>
                      </a:r>
                      <a:endParaRPr kumimoji="1" lang="en-US" altLang="ja-JP" sz="1200" dirty="0"/>
                    </a:p>
                    <a:p>
                      <a:pPr marL="171450" indent="-171450">
                        <a:buFont typeface="Arial" panose="020B0604020202020204" pitchFamily="34" charset="0"/>
                        <a:buChar char="•"/>
                      </a:pPr>
                      <a:r>
                        <a:rPr kumimoji="1" lang="ja-JP" altLang="en-US" sz="1200" dirty="0"/>
                        <a:t>ヒアリングの実施</a:t>
                      </a:r>
                      <a:endParaRPr kumimoji="1" lang="en-US" altLang="ja-JP" sz="1200" dirty="0"/>
                    </a:p>
                    <a:p>
                      <a:pPr marL="171450" indent="-171450">
                        <a:buFont typeface="Arial" panose="020B0604020202020204" pitchFamily="34" charset="0"/>
                        <a:buChar char="•"/>
                      </a:pPr>
                      <a:r>
                        <a:rPr kumimoji="1" lang="ja-JP" altLang="en-US" sz="1200" dirty="0"/>
                        <a:t>結果の取りまとめ</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ヒアリング項目の検討</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2736684"/>
                  </a:ext>
                </a:extLst>
              </a:tr>
              <a:tr h="647474">
                <a:tc>
                  <a:txBody>
                    <a:bodyPr/>
                    <a:lstStyle/>
                    <a:p>
                      <a:r>
                        <a:rPr kumimoji="1" lang="en-US" altLang="ja-JP" sz="1200" dirty="0"/>
                        <a:t>2</a:t>
                      </a:r>
                      <a:endParaRPr kumimoji="1" lang="ja-JP" altLang="en-US"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ベンチマーク調査</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実施したい取組の類似事例を調査し、</a:t>
                      </a:r>
                      <a:br>
                        <a:rPr kumimoji="1" lang="en-US" altLang="ja-JP" sz="1200" dirty="0"/>
                      </a:br>
                      <a:r>
                        <a:rPr kumimoji="1" lang="ja-JP" altLang="en-US" sz="1200" dirty="0"/>
                        <a:t>自地域への活用可能性を検討する</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indent="0" algn="ctr">
                        <a:buFont typeface="Arial" panose="020B0604020202020204" pitchFamily="34" charset="0"/>
                        <a:buNone/>
                      </a:pPr>
                      <a:r>
                        <a:rPr kumimoji="1" lang="ja-JP" altLang="en-US" sz="1200" dirty="0"/>
                        <a: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先進事例地域の共有</a:t>
                      </a:r>
                      <a:endParaRPr kumimoji="1" lang="en-US" altLang="ja-JP" sz="1200" dirty="0"/>
                    </a:p>
                    <a:p>
                      <a:pPr marL="171450" indent="-171450">
                        <a:buFont typeface="Arial" panose="020B0604020202020204" pitchFamily="34" charset="0"/>
                        <a:buChar char="•"/>
                      </a:pPr>
                      <a:r>
                        <a:rPr kumimoji="1" lang="ja-JP" altLang="en-US" sz="1200" dirty="0"/>
                        <a:t>事例調査の実施</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1092968"/>
                  </a:ext>
                </a:extLst>
              </a:tr>
              <a:tr h="647474">
                <a:tc>
                  <a:txBody>
                    <a:bodyPr/>
                    <a:lstStyle/>
                    <a:p>
                      <a:r>
                        <a:rPr kumimoji="1" lang="en-US" altLang="ja-JP" sz="1200" dirty="0"/>
                        <a:t>3</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将来構想の検討</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住民ヒアリングやベンチマーク調査を踏まえて将来構想を検討する</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将来構想全体像の検討</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構想へのアドバイス</a:t>
                      </a:r>
                      <a:endParaRPr kumimoji="1" lang="en-US" altLang="ja-JP" sz="1200" dirty="0"/>
                    </a:p>
                    <a:p>
                      <a:pPr marL="171450" indent="-171450">
                        <a:buFont typeface="Arial" panose="020B0604020202020204" pitchFamily="34" charset="0"/>
                        <a:buChar char="•"/>
                      </a:pPr>
                      <a:r>
                        <a:rPr kumimoji="1" lang="ja-JP" altLang="en-US" sz="1200" dirty="0"/>
                        <a:t>収支計画などの検討</a:t>
                      </a:r>
                      <a:endParaRPr kumimoji="1" lang="en-US" altLang="ja-JP"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38886995"/>
                  </a:ext>
                </a:extLst>
              </a:tr>
              <a:tr h="647474">
                <a:tc>
                  <a:txBody>
                    <a:bodyPr/>
                    <a:lstStyle/>
                    <a:p>
                      <a:r>
                        <a:rPr kumimoji="1" lang="en-US" altLang="ja-JP" sz="1200" dirty="0"/>
                        <a:t>4</a:t>
                      </a:r>
                      <a:endParaRPr kumimoji="1" lang="ja-JP" altLang="en-US"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実証実験計画（概要）の作成</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200" dirty="0"/>
                        <a:t>R8</a:t>
                      </a:r>
                      <a:r>
                        <a:rPr kumimoji="1" lang="ja-JP" altLang="en-US" sz="1200" dirty="0"/>
                        <a:t>年度の実証に向けて計画を策定する</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実証の時期・場所・体制等の検討</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1" lang="ja-JP" altLang="en-US" sz="1200" dirty="0"/>
                        <a:t>検証項目の整理</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49558223"/>
                  </a:ext>
                </a:extLst>
              </a:tr>
            </a:tbl>
          </a:graphicData>
        </a:graphic>
      </p:graphicFrame>
      <p:graphicFrame>
        <p:nvGraphicFramePr>
          <p:cNvPr id="6" name="表 5">
            <a:extLst>
              <a:ext uri="{FF2B5EF4-FFF2-40B4-BE49-F238E27FC236}">
                <a16:creationId xmlns:a16="http://schemas.microsoft.com/office/drawing/2014/main" id="{E3610918-B3C8-6D35-F065-3C023EDA1B54}"/>
              </a:ext>
            </a:extLst>
          </p:cNvPr>
          <p:cNvGraphicFramePr>
            <a:graphicFrameLocks noGrp="1"/>
          </p:cNvGraphicFramePr>
          <p:nvPr>
            <p:extLst>
              <p:ext uri="{D42A27DB-BD31-4B8C-83A1-F6EECF244321}">
                <p14:modId xmlns:p14="http://schemas.microsoft.com/office/powerpoint/2010/main" val="958416213"/>
              </p:ext>
            </p:extLst>
          </p:nvPr>
        </p:nvGraphicFramePr>
        <p:xfrm>
          <a:off x="431540" y="2540269"/>
          <a:ext cx="8280920" cy="613732"/>
        </p:xfrm>
        <a:graphic>
          <a:graphicData uri="http://schemas.openxmlformats.org/drawingml/2006/table">
            <a:tbl>
              <a:tblPr firstRow="1" bandRow="1">
                <a:tableStyleId>{5C22544A-7EE6-4342-B048-85BDC9FD1C3A}</a:tableStyleId>
              </a:tblPr>
              <a:tblGrid>
                <a:gridCol w="1116124">
                  <a:extLst>
                    <a:ext uri="{9D8B030D-6E8A-4147-A177-3AD203B41FA5}">
                      <a16:colId xmlns:a16="http://schemas.microsoft.com/office/drawing/2014/main" val="929130583"/>
                    </a:ext>
                  </a:extLst>
                </a:gridCol>
                <a:gridCol w="7164796">
                  <a:extLst>
                    <a:ext uri="{9D8B030D-6E8A-4147-A177-3AD203B41FA5}">
                      <a16:colId xmlns:a16="http://schemas.microsoft.com/office/drawing/2014/main" val="2692883474"/>
                    </a:ext>
                  </a:extLst>
                </a:gridCol>
              </a:tblGrid>
              <a:tr h="613732">
                <a:tc>
                  <a:txBody>
                    <a:bodyPr/>
                    <a:lstStyle/>
                    <a:p>
                      <a:r>
                        <a:rPr kumimoji="1" lang="ja-JP" altLang="en-US" sz="1200" dirty="0">
                          <a:solidFill>
                            <a:schemeClr val="tx1"/>
                          </a:solidFill>
                        </a:rPr>
                        <a:t>伴走支援のゴール</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r>
                        <a:rPr kumimoji="1" lang="ja-JP" altLang="en-US" sz="1200" dirty="0">
                          <a:solidFill>
                            <a:schemeClr val="tx1"/>
                          </a:solidFill>
                        </a:rPr>
                        <a:t>住民の抱えている課題やニーズに沿った将来構想を検討し、</a:t>
                      </a:r>
                      <a:r>
                        <a:rPr kumimoji="1" lang="en-US" altLang="ja-JP" sz="1200" dirty="0">
                          <a:solidFill>
                            <a:schemeClr val="tx1"/>
                          </a:solidFill>
                        </a:rPr>
                        <a:t>R8</a:t>
                      </a:r>
                      <a:r>
                        <a:rPr kumimoji="1" lang="ja-JP" altLang="en-US" sz="1200" dirty="0">
                          <a:solidFill>
                            <a:schemeClr val="tx1"/>
                          </a:solidFill>
                        </a:rPr>
                        <a:t>年度に実証実験を行えるだけの</a:t>
                      </a:r>
                      <a:br>
                        <a:rPr kumimoji="1" lang="en-US" altLang="ja-JP" sz="1200" dirty="0">
                          <a:solidFill>
                            <a:schemeClr val="tx1"/>
                          </a:solidFill>
                        </a:rPr>
                      </a:br>
                      <a:r>
                        <a:rPr kumimoji="1" lang="ja-JP" altLang="en-US" sz="1200" dirty="0">
                          <a:solidFill>
                            <a:schemeClr val="tx1"/>
                          </a:solidFill>
                        </a:rPr>
                        <a:t>実証実験計画が策定できている状態</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1586207"/>
                  </a:ext>
                </a:extLst>
              </a:tr>
            </a:tbl>
          </a:graphicData>
        </a:graphic>
      </p:graphicFrame>
    </p:spTree>
    <p:extLst>
      <p:ext uri="{BB962C8B-B14F-4D97-AF65-F5344CB8AC3E}">
        <p14:creationId xmlns:p14="http://schemas.microsoft.com/office/powerpoint/2010/main" val="4614351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2051</Words>
  <Application>Microsoft Macintosh PowerPoint</Application>
  <PresentationFormat>On-screen Show (4:3)</PresentationFormat>
  <Paragraphs>222</Paragraphs>
  <Slides>11</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0" baseType="lpstr">
      <vt:lpstr>Meiryo UI</vt:lpstr>
      <vt:lpstr>ＭＳ Ｐゴシック</vt:lpstr>
      <vt:lpstr>MSPゴシック</vt:lpstr>
      <vt:lpstr>Arial</vt:lpstr>
      <vt:lpstr>Calibri</vt:lpstr>
      <vt:lpstr>Century</vt:lpstr>
      <vt:lpstr>41_デザインの設定</vt:lpstr>
      <vt:lpstr>2_標準デザイン</vt:lpstr>
      <vt:lpstr>think-cellスライド</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2025-04-17T06:31:58Z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c55989-3c9e-4466-8514-eac6f80f6373_Enabled">
    <vt:lpwstr>true</vt:lpwstr>
  </property>
  <property fmtid="{D5CDD505-2E9C-101B-9397-08002B2CF9AE}" pid="3" name="MSIP_Label_ddc55989-3c9e-4466-8514-eac6f80f6373_SetDate">
    <vt:lpwstr>2025-04-17T06:31:57Z</vt:lpwstr>
  </property>
  <property fmtid="{D5CDD505-2E9C-101B-9397-08002B2CF9AE}" pid="4" name="MSIP_Label_ddc55989-3c9e-4466-8514-eac6f80f6373_Method">
    <vt:lpwstr>Privileged</vt:lpwstr>
  </property>
  <property fmtid="{D5CDD505-2E9C-101B-9397-08002B2CF9AE}" pid="5" name="MSIP_Label_ddc55989-3c9e-4466-8514-eac6f80f6373_Name">
    <vt:lpwstr>ddc55989-3c9e-4466-8514-eac6f80f6373</vt:lpwstr>
  </property>
  <property fmtid="{D5CDD505-2E9C-101B-9397-08002B2CF9AE}" pid="6" name="MSIP_Label_ddc55989-3c9e-4466-8514-eac6f80f6373_SiteId">
    <vt:lpwstr>18a7fec8-652f-409b-8369-272d9ce80620</vt:lpwstr>
  </property>
  <property fmtid="{D5CDD505-2E9C-101B-9397-08002B2CF9AE}" pid="7" name="MSIP_Label_ddc55989-3c9e-4466-8514-eac6f80f6373_ActionId">
    <vt:lpwstr>46b428f4-83b5-4cda-8e3d-ed6d4c0ff184</vt:lpwstr>
  </property>
  <property fmtid="{D5CDD505-2E9C-101B-9397-08002B2CF9AE}" pid="8" name="MSIP_Label_ddc55989-3c9e-4466-8514-eac6f80f6373_ContentBits">
    <vt:lpwstr>0</vt:lpwstr>
  </property>
  <property fmtid="{D5CDD505-2E9C-101B-9397-08002B2CF9AE}" pid="9" name="MSIP_Label_ddc55989-3c9e-4466-8514-eac6f80f6373_Tag">
    <vt:lpwstr>50, 0, 1, 1</vt:lpwstr>
  </property>
</Properties>
</file>