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ags/tag2.xml" ContentType="application/vnd.openxmlformats-officedocument.presentationml.tag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81" r:id="rId2"/>
  </p:sldMasterIdLst>
  <p:notesMasterIdLst>
    <p:notesMasterId r:id="rId14"/>
  </p:notesMasterIdLst>
  <p:handoutMasterIdLst>
    <p:handoutMasterId r:id="rId15"/>
  </p:handoutMasterIdLst>
  <p:sldIdLst>
    <p:sldId id="495" r:id="rId3"/>
    <p:sldId id="2147478929" r:id="rId4"/>
    <p:sldId id="2147478937" r:id="rId5"/>
    <p:sldId id="560" r:id="rId6"/>
    <p:sldId id="2147478938" r:id="rId7"/>
    <p:sldId id="2147478940" r:id="rId8"/>
    <p:sldId id="2147478926" r:id="rId9"/>
    <p:sldId id="2147478941" r:id="rId10"/>
    <p:sldId id="2147478958" r:id="rId11"/>
    <p:sldId id="2147478959" r:id="rId12"/>
    <p:sldId id="2147478955" r:id="rId13"/>
  </p:sldIdLst>
  <p:sldSz cx="9144000" cy="6858000" type="screen4x3"/>
  <p:notesSz cx="6735763" cy="9866313"/>
  <p:custDataLst>
    <p:tags r:id="rId16"/>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FFFF"/>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97418" autoAdjust="0"/>
  </p:normalViewPr>
  <p:slideViewPr>
    <p:cSldViewPr>
      <p:cViewPr varScale="1">
        <p:scale>
          <a:sx n="70" d="100"/>
          <a:sy n="70" d="100"/>
        </p:scale>
        <p:origin x="1116"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895734"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10177" y="1"/>
            <a:ext cx="2895733"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373077"/>
            <a:ext cx="2895734"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10177" y="9373077"/>
            <a:ext cx="2895733"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1489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00113" y="739775"/>
            <a:ext cx="4933950" cy="3700463"/>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2477" y="4686539"/>
            <a:ext cx="5390810" cy="444070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1489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83278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300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6150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87434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072172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89525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616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4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4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14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278488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99" name="タイトル 1"/>
          <p:cNvSpPr>
            <a:spLocks noGrp="1"/>
          </p:cNvSpPr>
          <p:nvPr>
            <p:ph type="title"/>
          </p:nvPr>
        </p:nvSpPr>
        <p:spPr/>
        <p:txBody>
          <a:bodyPr/>
          <a:lstStyle/>
          <a:p>
            <a:r>
              <a:rPr lang="ja-JP" altLang="en-US"/>
              <a:t>マスタ タイトルの書式設定</a:t>
            </a:r>
          </a:p>
        </p:txBody>
      </p:sp>
      <p:sp>
        <p:nvSpPr>
          <p:cNvPr id="1200"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3"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57964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20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20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9"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380711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8" name="タイトル 1"/>
          <p:cNvSpPr>
            <a:spLocks noGrp="1"/>
          </p:cNvSpPr>
          <p:nvPr>
            <p:ph type="title"/>
          </p:nvPr>
        </p:nvSpPr>
        <p:spPr/>
        <p:txBody>
          <a:bodyPr/>
          <a:lstStyle/>
          <a:p>
            <a:r>
              <a:rPr lang="ja-JP" altLang="en-US"/>
              <a:t>マスタ タイトルの書式設定</a:t>
            </a:r>
          </a:p>
        </p:txBody>
      </p:sp>
      <p:sp>
        <p:nvSpPr>
          <p:cNvPr id="114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76182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54"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15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8"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137175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60" name="タイトル 1"/>
          <p:cNvSpPr>
            <a:spLocks noGrp="1"/>
          </p:cNvSpPr>
          <p:nvPr>
            <p:ph type="title"/>
          </p:nvPr>
        </p:nvSpPr>
        <p:spPr/>
        <p:txBody>
          <a:bodyPr/>
          <a:lstStyle/>
          <a:p>
            <a:r>
              <a:rPr lang="ja-JP" altLang="en-US"/>
              <a:t>マスタ タイトルの書式設定</a:t>
            </a:r>
          </a:p>
        </p:txBody>
      </p:sp>
      <p:sp>
        <p:nvSpPr>
          <p:cNvPr id="11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5"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84241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67" name="タイトル 1"/>
          <p:cNvSpPr>
            <a:spLocks noGrp="1"/>
          </p:cNvSpPr>
          <p:nvPr>
            <p:ph type="title"/>
          </p:nvPr>
        </p:nvSpPr>
        <p:spPr/>
        <p:txBody>
          <a:bodyPr/>
          <a:lstStyle>
            <a:lvl1pPr>
              <a:defRPr/>
            </a:lvl1pPr>
          </a:lstStyle>
          <a:p>
            <a:r>
              <a:rPr lang="ja-JP" altLang="en-US"/>
              <a:t>マスタ タイトルの書式設定</a:t>
            </a:r>
          </a:p>
        </p:txBody>
      </p:sp>
      <p:sp>
        <p:nvSpPr>
          <p:cNvPr id="11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0"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71"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4"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65057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76" name="タイトル 1"/>
          <p:cNvSpPr>
            <a:spLocks noGrp="1"/>
          </p:cNvSpPr>
          <p:nvPr>
            <p:ph type="title"/>
          </p:nvPr>
        </p:nvSpPr>
        <p:spPr/>
        <p:txBody>
          <a:bodyPr/>
          <a:lstStyle/>
          <a:p>
            <a:r>
              <a:rPr lang="ja-JP" altLang="en-US"/>
              <a:t>マスタ タイトルの書式設定</a:t>
            </a:r>
          </a:p>
        </p:txBody>
      </p:sp>
      <p:sp>
        <p:nvSpPr>
          <p:cNvPr id="11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9"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14911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8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3"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2779513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8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8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230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9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9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25176479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theme" Target="../theme/theme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2.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E2FB560-1D4F-4CD7-A186-D2A2B45219A5}"/>
              </a:ext>
            </a:extLst>
          </p:cNvPr>
          <p:cNvGraphicFramePr>
            <a:graphicFrameLocks noChangeAspect="1"/>
          </p:cNvGraphicFramePr>
          <p:nvPr userDrawn="1">
            <p:custDataLst>
              <p:tags r:id="rId2"/>
            </p:custDataLst>
            <p:extLst>
              <p:ext uri="{D42A27DB-BD31-4B8C-83A1-F6EECF244321}">
                <p14:modId xmlns:p14="http://schemas.microsoft.com/office/powerpoint/2010/main" val="1797510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35" name="オブジェクト 2"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3" imgW="554" imgH="551" progId="TCLayout.ActiveDocument.1">
                  <p:embed/>
                </p:oleObj>
              </mc:Choice>
              <mc:Fallback>
                <p:oleObj name="think-cell スライド" r:id="rId13" imgW="554" imgH="551" progId="TCLayout.ActiveDocument.1">
                  <p:embed/>
                  <p:pic>
                    <p:nvPicPr>
                      <p:cNvPr id="0" name="オブジェクト 2" hidden="1"/>
                      <p:cNvPicPr>
                        <a:picLocks noChangeAspect="1"/>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136"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37"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8"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139"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140"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875634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1</a:t>
            </a:r>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311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注１）左上タイトルに</a:t>
            </a:r>
            <a:r>
              <a:rPr lang="ja-JP" altLang="en-US" sz="1200" u="sng" kern="100" dirty="0">
                <a:solidFill>
                  <a:srgbClr val="FF0000"/>
                </a:solidFill>
                <a:latin typeface="ＭＳ Ｐゴシック"/>
                <a:ea typeface="ＭＳ Ｐゴシック"/>
                <a:cs typeface="Times New Roman" panose="02020603050405020304" pitchFamily="18" charset="0"/>
              </a:rPr>
              <a:t>「申請内容」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4365104"/>
            <a:ext cx="722340"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en-US" altLang="ja-JP" sz="1600" b="0" kern="100" dirty="0">
                <a:solidFill>
                  <a:schemeClr val="tx1"/>
                </a:solidFill>
                <a:effectLst/>
              </a:rPr>
              <a:t>-</a:t>
            </a:r>
          </a:p>
        </p:txBody>
      </p:sp>
      <p:sp>
        <p:nvSpPr>
          <p:cNvPr id="5" name="正方形/長方形 7">
            <a:extLst>
              <a:ext uri="{FF2B5EF4-FFF2-40B4-BE49-F238E27FC236}">
                <a16:creationId xmlns:a16="http://schemas.microsoft.com/office/drawing/2014/main" id="{6CA0F06D-7956-A9AE-0769-96FECD5DC2D6}"/>
              </a:ext>
            </a:extLst>
          </p:cNvPr>
          <p:cNvSpPr/>
          <p:nvPr/>
        </p:nvSpPr>
        <p:spPr>
          <a:xfrm>
            <a:off x="251520" y="348126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希望する支援分類</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83640981-2C4C-F27F-2A82-0A277B18527A}"/>
              </a:ext>
            </a:extLst>
          </p:cNvPr>
          <p:cNvSpPr/>
          <p:nvPr/>
        </p:nvSpPr>
        <p:spPr>
          <a:xfrm>
            <a:off x="249260" y="5517232"/>
            <a:ext cx="722340" cy="10081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endParaRPr lang="en-US" altLang="ja-JP" sz="1600" b="0" kern="100" dirty="0">
              <a:solidFill>
                <a:srgbClr val="FF0000"/>
              </a:solidFill>
              <a:effectLst/>
            </a:endParaRPr>
          </a:p>
        </p:txBody>
      </p:sp>
      <p:sp>
        <p:nvSpPr>
          <p:cNvPr id="3" name="正方形/長方形 2">
            <a:extLst>
              <a:ext uri="{FF2B5EF4-FFF2-40B4-BE49-F238E27FC236}">
                <a16:creationId xmlns:a16="http://schemas.microsoft.com/office/drawing/2014/main" id="{D701CAE4-8895-E116-8C4E-AAF430FEA784}"/>
              </a:ext>
            </a:extLst>
          </p:cNvPr>
          <p:cNvSpPr/>
          <p:nvPr/>
        </p:nvSpPr>
        <p:spPr>
          <a:xfrm>
            <a:off x="1115616" y="4365104"/>
            <a:ext cx="576064"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600" b="1" kern="100" dirty="0">
                <a:solidFill>
                  <a:schemeClr val="bg1"/>
                </a:solidFill>
                <a:effectLst/>
              </a:rPr>
              <a:t>①</a:t>
            </a:r>
            <a:endParaRPr lang="en-US" altLang="ja-JP" sz="1600" b="1" kern="100" dirty="0">
              <a:solidFill>
                <a:schemeClr val="bg1"/>
              </a:solidFill>
              <a:effectLst/>
            </a:endParaRPr>
          </a:p>
        </p:txBody>
      </p:sp>
      <p:sp>
        <p:nvSpPr>
          <p:cNvPr id="6" name="正方形/長方形 5">
            <a:extLst>
              <a:ext uri="{FF2B5EF4-FFF2-40B4-BE49-F238E27FC236}">
                <a16:creationId xmlns:a16="http://schemas.microsoft.com/office/drawing/2014/main" id="{9F39A216-54B6-8146-247B-67CC8838BD4F}"/>
              </a:ext>
            </a:extLst>
          </p:cNvPr>
          <p:cNvSpPr/>
          <p:nvPr/>
        </p:nvSpPr>
        <p:spPr>
          <a:xfrm>
            <a:off x="1115616" y="5517232"/>
            <a:ext cx="576064" cy="1008112"/>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600" b="1" kern="100" dirty="0">
                <a:solidFill>
                  <a:schemeClr val="bg1"/>
                </a:solidFill>
                <a:effectLst/>
              </a:rPr>
              <a:t>②</a:t>
            </a:r>
            <a:endParaRPr lang="en-US" altLang="ja-JP" sz="1600" b="1" kern="100" dirty="0">
              <a:solidFill>
                <a:schemeClr val="bg1"/>
              </a:solidFill>
              <a:effectLst/>
            </a:endParaRPr>
          </a:p>
        </p:txBody>
      </p:sp>
      <p:sp>
        <p:nvSpPr>
          <p:cNvPr id="7" name="正方形/長方形 6">
            <a:extLst>
              <a:ext uri="{FF2B5EF4-FFF2-40B4-BE49-F238E27FC236}">
                <a16:creationId xmlns:a16="http://schemas.microsoft.com/office/drawing/2014/main" id="{D578945D-E09E-DA2B-29A0-DB8364680C00}"/>
              </a:ext>
            </a:extLst>
          </p:cNvPr>
          <p:cNvSpPr/>
          <p:nvPr/>
        </p:nvSpPr>
        <p:spPr>
          <a:xfrm>
            <a:off x="1835696" y="4365104"/>
            <a:ext cx="7059044"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tx1"/>
                </a:solidFill>
                <a:effectLst/>
                <a:latin typeface="+mn-ea"/>
              </a:rPr>
              <a:t>将来構想の策定～実証実験計画作成</a:t>
            </a:r>
            <a:endParaRPr lang="en-US" altLang="ja-JP" sz="1400" b="1" kern="100" dirty="0">
              <a:solidFill>
                <a:schemeClr val="tx1"/>
              </a:solidFill>
              <a:effectLst/>
              <a:latin typeface="+mn-ea"/>
            </a:endParaRPr>
          </a:p>
          <a:p>
            <a:pPr marL="180975" indent="-180975">
              <a:lnSpc>
                <a:spcPts val="1500"/>
              </a:lnSpc>
              <a:spcBef>
                <a:spcPts val="300"/>
              </a:spcBef>
              <a:spcAft>
                <a:spcPts val="0"/>
              </a:spcAft>
              <a:buFont typeface="Arial" panose="020B0604020202020204" pitchFamily="34" charset="0"/>
              <a:buChar char="•"/>
            </a:pPr>
            <a:r>
              <a:rPr lang="ja-JP" altLang="en-US" sz="1200" b="0" kern="100" dirty="0">
                <a:solidFill>
                  <a:schemeClr val="tx1"/>
                </a:solidFill>
                <a:effectLst/>
                <a:latin typeface="+mn-ea"/>
              </a:rPr>
              <a:t>地域の現状把握や将来構想の策定、これらを踏まえた実証実験計画の作成について、事務局より、</a:t>
            </a:r>
            <a:br>
              <a:rPr lang="en-US" altLang="ja-JP" sz="1200" b="0" kern="100" dirty="0">
                <a:solidFill>
                  <a:schemeClr val="tx1"/>
                </a:solidFill>
                <a:effectLst/>
                <a:latin typeface="+mn-ea"/>
              </a:rPr>
            </a:br>
            <a:r>
              <a:rPr lang="ja-JP" altLang="en-US" sz="1200" b="0" kern="100" dirty="0">
                <a:solidFill>
                  <a:schemeClr val="tx1"/>
                </a:solidFill>
                <a:effectLst/>
                <a:latin typeface="+mn-ea"/>
              </a:rPr>
              <a:t>資料・情報の提供、検討における助言等を実施します。</a:t>
            </a:r>
            <a:endParaRPr lang="en-US" altLang="ja-JP" sz="1200" b="0" kern="100" dirty="0">
              <a:solidFill>
                <a:schemeClr val="tx1"/>
              </a:solidFill>
              <a:effectLst/>
              <a:latin typeface="+mn-ea"/>
            </a:endParaRPr>
          </a:p>
        </p:txBody>
      </p:sp>
      <p:sp>
        <p:nvSpPr>
          <p:cNvPr id="8" name="正方形/長方形 7">
            <a:extLst>
              <a:ext uri="{FF2B5EF4-FFF2-40B4-BE49-F238E27FC236}">
                <a16:creationId xmlns:a16="http://schemas.microsoft.com/office/drawing/2014/main" id="{65719561-4632-49C8-95D1-993004611AAE}"/>
              </a:ext>
            </a:extLst>
          </p:cNvPr>
          <p:cNvSpPr/>
          <p:nvPr/>
        </p:nvSpPr>
        <p:spPr>
          <a:xfrm>
            <a:off x="1835696" y="5517232"/>
            <a:ext cx="7059044" cy="10081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spcBef>
                <a:spcPts val="300"/>
              </a:spcBef>
              <a:tabLst>
                <a:tab pos="115570" algn="l"/>
              </a:tabLst>
            </a:pPr>
            <a:r>
              <a:rPr lang="ja-JP" altLang="en-US" sz="1400" b="1" kern="100" dirty="0">
                <a:solidFill>
                  <a:schemeClr val="tx1"/>
                </a:solidFill>
                <a:effectLst/>
                <a:latin typeface="+mn-ea"/>
                <a:cs typeface="Times New Roman" panose="02020603050405020304" pitchFamily="18" charset="0"/>
              </a:rPr>
              <a:t>実証実験における利用者ニーズ分析・実証計画改善</a:t>
            </a:r>
            <a:endParaRPr lang="en-US" altLang="ja-JP" sz="1400" b="1" kern="100" dirty="0">
              <a:solidFill>
                <a:schemeClr val="tx1"/>
              </a:solidFill>
              <a:effectLst/>
              <a:latin typeface="+mn-ea"/>
              <a:cs typeface="Times New Roman" panose="02020603050405020304" pitchFamily="18" charset="0"/>
            </a:endParaRPr>
          </a:p>
          <a:p>
            <a:pPr marL="180975" lvl="0" indent="-180975" algn="l">
              <a:spcBef>
                <a:spcPts val="300"/>
              </a:spcBef>
              <a:buFont typeface="Arial" panose="020B0604020202020204" pitchFamily="34" charset="0"/>
              <a:buChar char="•"/>
              <a:tabLst>
                <a:tab pos="542925" algn="l"/>
              </a:tabLst>
            </a:pPr>
            <a:r>
              <a:rPr lang="ja-JP" altLang="en-US" sz="1200" kern="100" dirty="0">
                <a:solidFill>
                  <a:schemeClr val="tx1"/>
                </a:solidFill>
                <a:effectLst/>
                <a:latin typeface="+mn-ea"/>
                <a:cs typeface="Times New Roman" panose="02020603050405020304" pitchFamily="18" charset="0"/>
              </a:rPr>
              <a:t>利用者とのコミュニケーションを深める施策（住民ワークショップ、利用者インタビュー等）について、企画・運営等を事務局が支援し、地域で実施します。また、その実施結果を踏まえ、実証実験計画の修正等を支援します。</a:t>
            </a:r>
            <a:endParaRPr lang="ja-JP" altLang="ja-JP" sz="1200" kern="100" dirty="0">
              <a:solidFill>
                <a:schemeClr val="tx1"/>
              </a:solidFill>
              <a:effectLst/>
              <a:latin typeface="+mn-ea"/>
              <a:cs typeface="Times New Roman" panose="02020603050405020304" pitchFamily="18" charset="0"/>
            </a:endParaRPr>
          </a:p>
        </p:txBody>
      </p:sp>
      <p:sp>
        <p:nvSpPr>
          <p:cNvPr id="9" name="テキスト ボックス 8">
            <a:extLst>
              <a:ext uri="{FF2B5EF4-FFF2-40B4-BE49-F238E27FC236}">
                <a16:creationId xmlns:a16="http://schemas.microsoft.com/office/drawing/2014/main" id="{BE245403-6D08-AFBA-F040-E2FC6546443C}"/>
              </a:ext>
            </a:extLst>
          </p:cNvPr>
          <p:cNvSpPr txBox="1"/>
          <p:nvPr/>
        </p:nvSpPr>
        <p:spPr>
          <a:xfrm>
            <a:off x="251520" y="3736777"/>
            <a:ext cx="8741496" cy="523220"/>
          </a:xfrm>
          <a:prstGeom prst="rect">
            <a:avLst/>
          </a:prstGeom>
          <a:noFill/>
        </p:spPr>
        <p:txBody>
          <a:bodyPr wrap="none" rtlCol="0">
            <a:spAutoFit/>
          </a:bodyPr>
          <a:lstStyle/>
          <a:p>
            <a:r>
              <a:rPr kumimoji="1" lang="ja-JP" altLang="en-US" sz="1400" dirty="0"/>
              <a:t>本様式は支援分類</a:t>
            </a:r>
            <a:r>
              <a:rPr lang="ja-JP" altLang="en-US" sz="1400" dirty="0"/>
              <a:t>②</a:t>
            </a:r>
            <a:r>
              <a:rPr kumimoji="1" lang="ja-JP" altLang="en-US" sz="1400" dirty="0"/>
              <a:t>を対象とした応募様式です。希望する支援が②で間違いのない場合、「✓」をご記入ください。</a:t>
            </a:r>
            <a:endParaRPr kumimoji="1" lang="en-US" altLang="ja-JP" sz="1400" dirty="0"/>
          </a:p>
          <a:p>
            <a:r>
              <a:rPr lang="ja-JP" altLang="en-US" sz="1400" dirty="0"/>
              <a:t>①の場合は、「令和６年度スマートモビリティチャレンジ伴走支援応募様式</a:t>
            </a:r>
            <a:r>
              <a:rPr lang="en-US" altLang="ja-JP" sz="1400" dirty="0"/>
              <a:t>_</a:t>
            </a:r>
            <a:r>
              <a:rPr lang="ja-JP" altLang="en-US" sz="1400" dirty="0"/>
              <a:t>支援①」のファイルをご利用ください。</a:t>
            </a:r>
            <a:endParaRPr kumimoji="1" lang="en-US" altLang="ja-JP" sz="1400" dirty="0"/>
          </a:p>
        </p:txBody>
      </p:sp>
      <p:sp>
        <p:nvSpPr>
          <p:cNvPr id="10" name="正方形/長方形 7">
            <a:extLst>
              <a:ext uri="{FF2B5EF4-FFF2-40B4-BE49-F238E27FC236}">
                <a16:creationId xmlns:a16="http://schemas.microsoft.com/office/drawing/2014/main" id="{017B3DC9-64FA-4FD9-735D-AD4818F55397}"/>
              </a:ext>
            </a:extLst>
          </p:cNvPr>
          <p:cNvSpPr/>
          <p:nvPr/>
        </p:nvSpPr>
        <p:spPr>
          <a:xfrm>
            <a:off x="251520" y="2204864"/>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sz="1400">
                <a:solidFill>
                  <a:srgbClr val="000000"/>
                </a:solidFill>
              </a:rPr>
              <a:t>取組の実施</a:t>
            </a:r>
            <a:r>
              <a:rPr lang="ja-JP" altLang="en-US" sz="1400" dirty="0">
                <a:solidFill>
                  <a:srgbClr val="000000"/>
                </a:solidFill>
              </a:rPr>
              <a:t>エリア</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039E0D4D-54AC-3969-B3E8-34643AF6650A}"/>
              </a:ext>
            </a:extLst>
          </p:cNvPr>
          <p:cNvSpPr/>
          <p:nvPr/>
        </p:nvSpPr>
        <p:spPr>
          <a:xfrm>
            <a:off x="249260" y="2512641"/>
            <a:ext cx="8645480" cy="257386"/>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bg1"/>
                </a:solidFill>
                <a:effectLst/>
                <a:latin typeface="+mn-ea"/>
              </a:rPr>
              <a:t>自治体名（都道府県＋市区町村までご記載ください）</a:t>
            </a:r>
            <a:endParaRPr lang="en-US" altLang="ja-JP" sz="1400" b="1" kern="100" dirty="0">
              <a:solidFill>
                <a:schemeClr val="bg1"/>
              </a:solidFill>
              <a:effectLst/>
              <a:latin typeface="+mn-ea"/>
            </a:endParaRPr>
          </a:p>
        </p:txBody>
      </p:sp>
      <p:sp>
        <p:nvSpPr>
          <p:cNvPr id="17" name="正方形/長方形 16">
            <a:extLst>
              <a:ext uri="{FF2B5EF4-FFF2-40B4-BE49-F238E27FC236}">
                <a16:creationId xmlns:a16="http://schemas.microsoft.com/office/drawing/2014/main" id="{BAFCD0D5-7179-2996-2C1E-C8E5633D649A}"/>
              </a:ext>
            </a:extLst>
          </p:cNvPr>
          <p:cNvSpPr/>
          <p:nvPr/>
        </p:nvSpPr>
        <p:spPr>
          <a:xfrm>
            <a:off x="249260" y="2770027"/>
            <a:ext cx="8645480" cy="4626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endParaRPr lang="en-US" altLang="ja-JP" sz="1400" b="1" kern="100" dirty="0">
              <a:solidFill>
                <a:schemeClr val="tx1"/>
              </a:solidFill>
              <a:effectLst/>
              <a:latin typeface="+mn-ea"/>
            </a:endParaRPr>
          </a:p>
        </p:txBody>
      </p:sp>
    </p:spTree>
    <p:extLst>
      <p:ext uri="{BB962C8B-B14F-4D97-AF65-F5344CB8AC3E}">
        <p14:creationId xmlns:p14="http://schemas.microsoft.com/office/powerpoint/2010/main" val="2026311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19" y="600943"/>
            <a:ext cx="7776865"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76557"/>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その他補足すべき内容 （任意・</a:t>
            </a:r>
            <a:r>
              <a:rPr kumimoji="1" lang="en-US" altLang="ja-JP"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2</a:t>
            </a: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251519" y="1270540"/>
            <a:ext cx="8640961" cy="53268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その他補足すべき内容や書ききれない内容ががある場合のみこちらのページをご記載ください。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　 </a:t>
            </a:r>
            <a:r>
              <a:rPr lang="ja-JP" altLang="en-US" sz="1200" kern="100" dirty="0">
                <a:solidFill>
                  <a:srgbClr val="FF0000"/>
                </a:solidFill>
                <a:latin typeface="+mn-ea"/>
                <a:cs typeface="Times New Roman" panose="02020603050405020304" pitchFamily="18" charset="0"/>
              </a:rPr>
              <a:t>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D4F42DC2-1560-2DA7-8801-D1AEE2A16AA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10</a:t>
            </a:r>
          </a:p>
        </p:txBody>
      </p:sp>
    </p:spTree>
    <p:extLst>
      <p:ext uri="{BB962C8B-B14F-4D97-AF65-F5344CB8AC3E}">
        <p14:creationId xmlns:p14="http://schemas.microsoft.com/office/powerpoint/2010/main" val="400823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a:t>
            </a:r>
          </a:p>
        </p:txBody>
      </p:sp>
      <p:sp>
        <p:nvSpPr>
          <p:cNvPr id="2" name="正方形/長方形 1">
            <a:extLst>
              <a:ext uri="{FF2B5EF4-FFF2-40B4-BE49-F238E27FC236}">
                <a16:creationId xmlns:a16="http://schemas.microsoft.com/office/drawing/2014/main" id="{5008C22B-87DC-BF4F-C48A-14B369A2E62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a:solidFill>
                  <a:schemeClr val="tx1"/>
                </a:solidFill>
              </a:rPr>
              <a:t>11</a:t>
            </a:r>
            <a:endParaRPr kumimoji="1" lang="ja-JP" altLang="en-US" sz="1480" dirty="0">
              <a:solidFill>
                <a:schemeClr val="tx1"/>
              </a:solidFill>
            </a:endParaRPr>
          </a:p>
        </p:txBody>
      </p:sp>
      <p:graphicFrame>
        <p:nvGraphicFramePr>
          <p:cNvPr id="20" name="表 12">
            <a:extLst>
              <a:ext uri="{FF2B5EF4-FFF2-40B4-BE49-F238E27FC236}">
                <a16:creationId xmlns:a16="http://schemas.microsoft.com/office/drawing/2014/main" id="{5B7B0E01-A945-8301-47E0-D76CA1C4D0DB}"/>
              </a:ext>
            </a:extLst>
          </p:cNvPr>
          <p:cNvGraphicFramePr>
            <a:graphicFrameLocks noGrp="1"/>
          </p:cNvGraphicFramePr>
          <p:nvPr/>
        </p:nvGraphicFramePr>
        <p:xfrm>
          <a:off x="266314" y="4340240"/>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今年度応募している事業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21" name="テキスト ボックス 15">
            <a:extLst>
              <a:ext uri="{FF2B5EF4-FFF2-40B4-BE49-F238E27FC236}">
                <a16:creationId xmlns:a16="http://schemas.microsoft.com/office/drawing/2014/main" id="{AEDA3CD8-4E5A-0CDA-60EE-FEEE663CDCF3}"/>
              </a:ext>
            </a:extLst>
          </p:cNvPr>
          <p:cNvSpPr txBox="1"/>
          <p:nvPr/>
        </p:nvSpPr>
        <p:spPr>
          <a:xfrm>
            <a:off x="57870" y="4057327"/>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該当する事業に○をつけてください</a:t>
            </a:r>
          </a:p>
        </p:txBody>
      </p:sp>
      <p:graphicFrame>
        <p:nvGraphicFramePr>
          <p:cNvPr id="22" name="表 4">
            <a:extLst>
              <a:ext uri="{FF2B5EF4-FFF2-40B4-BE49-F238E27FC236}">
                <a16:creationId xmlns:a16="http://schemas.microsoft.com/office/drawing/2014/main" id="{0070108C-0893-3617-6AD3-FFD5CF32D210}"/>
              </a:ext>
            </a:extLst>
          </p:cNvPr>
          <p:cNvGraphicFramePr>
            <a:graphicFrameLocks noGrp="1"/>
          </p:cNvGraphicFramePr>
          <p:nvPr/>
        </p:nvGraphicFramePr>
        <p:xfrm>
          <a:off x="266314" y="925458"/>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385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385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385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46636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385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385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385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23" name="テキスト ボックス 18">
            <a:extLst>
              <a:ext uri="{FF2B5EF4-FFF2-40B4-BE49-F238E27FC236}">
                <a16:creationId xmlns:a16="http://schemas.microsoft.com/office/drawing/2014/main" id="{CEADCA93-1A7B-F708-B0EF-239CF544EEF2}"/>
              </a:ext>
            </a:extLst>
          </p:cNvPr>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ja-JP" altLang="en-US" sz="1400" dirty="0">
                <a:solidFill>
                  <a:srgbClr val="FF0000"/>
                </a:solidFill>
                <a:latin typeface="+mn-ea"/>
                <a:ea typeface="+mn-ea"/>
              </a:rPr>
              <a:t>本年度応募している事業について記載してください</a:t>
            </a:r>
            <a:endParaRPr kumimoji="1" lang="ja-JP" altLang="en-US" sz="1400" i="1" dirty="0">
              <a:solidFill>
                <a:srgbClr val="FF0000"/>
              </a:solidFill>
              <a:latin typeface="+mn-ea"/>
              <a:ea typeface="+mn-ea"/>
            </a:endParaRPr>
          </a:p>
        </p:txBody>
      </p:sp>
      <p:sp>
        <p:nvSpPr>
          <p:cNvPr id="24" name="テキスト ボックス 16">
            <a:extLst>
              <a:ext uri="{FF2B5EF4-FFF2-40B4-BE49-F238E27FC236}">
                <a16:creationId xmlns:a16="http://schemas.microsoft.com/office/drawing/2014/main" id="{E24484D3-70E8-ADCA-EB4B-4E958DD891C7}"/>
              </a:ext>
            </a:extLst>
          </p:cNvPr>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Tree>
    <p:extLst>
      <p:ext uri="{BB962C8B-B14F-4D97-AF65-F5344CB8AC3E}">
        <p14:creationId xmlns:p14="http://schemas.microsoft.com/office/powerpoint/2010/main" val="181155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extLst>
              <p:ext uri="{D42A27DB-BD31-4B8C-83A1-F6EECF244321}">
                <p14:modId xmlns:p14="http://schemas.microsoft.com/office/powerpoint/2010/main" val="1827860869"/>
              </p:ext>
            </p:ext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488D2336-A2F3-B202-69E2-BD6297C1827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2</a:t>
            </a:r>
            <a:endParaRPr kumimoji="1" lang="ja-JP" altLang="en-US" sz="1480" dirty="0">
              <a:solidFill>
                <a:schemeClr val="tx1"/>
              </a:solidFill>
            </a:endParaRPr>
          </a:p>
        </p:txBody>
      </p:sp>
      <p:graphicFrame>
        <p:nvGraphicFramePr>
          <p:cNvPr id="2" name="表 1">
            <a:extLst>
              <a:ext uri="{FF2B5EF4-FFF2-40B4-BE49-F238E27FC236}">
                <a16:creationId xmlns:a16="http://schemas.microsoft.com/office/drawing/2014/main" id="{F66B3E50-CEBC-6B9B-82FA-6EC34C30F347}"/>
              </a:ext>
            </a:extLst>
          </p:cNvPr>
          <p:cNvGraphicFramePr>
            <a:graphicFrameLocks noGrp="1"/>
          </p:cNvGraphicFramePr>
          <p:nvPr>
            <p:extLst>
              <p:ext uri="{D42A27DB-BD31-4B8C-83A1-F6EECF244321}">
                <p14:modId xmlns:p14="http://schemas.microsoft.com/office/powerpoint/2010/main" val="2552023429"/>
              </p:ext>
            </p:extLst>
          </p:nvPr>
        </p:nvGraphicFramePr>
        <p:xfrm>
          <a:off x="251520" y="1988840"/>
          <a:ext cx="8600579" cy="4032447"/>
        </p:xfrm>
        <a:graphic>
          <a:graphicData uri="http://schemas.openxmlformats.org/drawingml/2006/table">
            <a:tbl>
              <a:tblPr/>
              <a:tblGrid>
                <a:gridCol w="720080">
                  <a:extLst>
                    <a:ext uri="{9D8B030D-6E8A-4147-A177-3AD203B41FA5}">
                      <a16:colId xmlns:a16="http://schemas.microsoft.com/office/drawing/2014/main" val="1304121162"/>
                    </a:ext>
                  </a:extLst>
                </a:gridCol>
                <a:gridCol w="2160240">
                  <a:extLst>
                    <a:ext uri="{9D8B030D-6E8A-4147-A177-3AD203B41FA5}">
                      <a16:colId xmlns:a16="http://schemas.microsoft.com/office/drawing/2014/main" val="1745479314"/>
                    </a:ext>
                  </a:extLst>
                </a:gridCol>
                <a:gridCol w="5720259">
                  <a:extLst>
                    <a:ext uri="{9D8B030D-6E8A-4147-A177-3AD203B41FA5}">
                      <a16:colId xmlns:a16="http://schemas.microsoft.com/office/drawing/2014/main" val="1182994437"/>
                    </a:ext>
                  </a:extLst>
                </a:gridCol>
              </a:tblGrid>
              <a:tr h="267927">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287556086"/>
                  </a:ext>
                </a:extLst>
              </a:tr>
              <a:tr h="627420">
                <a:tc>
                  <a:txBody>
                    <a:bodyPr/>
                    <a:lstStyle/>
                    <a:p>
                      <a:pPr algn="l" fontAlgn="ctr"/>
                      <a:r>
                        <a:rPr lang="ja-JP" altLang="en-US" sz="1000" b="0" i="0" u="none" strike="noStrike" dirty="0">
                          <a:solidFill>
                            <a:srgbClr val="000000"/>
                          </a:solidFill>
                          <a:effectLst/>
                          <a:latin typeface="+mn-ea"/>
                          <a:ea typeface="+mn-ea"/>
                        </a:rPr>
                        <a:t>応募理由</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（１）伴走支援の必要性</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伴走支援に応募した背景・目的や、本支援に期待する事項等を具体的に記載</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34706628"/>
                  </a:ext>
                </a:extLst>
              </a:tr>
              <a:tr h="627420">
                <a:tc>
                  <a:txBody>
                    <a:bodyPr/>
                    <a:lstStyle/>
                    <a:p>
                      <a:pPr algn="l" fontAlgn="ctr"/>
                      <a:r>
                        <a:rPr lang="ja-JP" altLang="en-US" sz="1000" b="0" i="0" u="none" strike="noStrike" dirty="0">
                          <a:solidFill>
                            <a:srgbClr val="000000"/>
                          </a:solidFill>
                          <a:effectLst/>
                          <a:latin typeface="+mn-ea"/>
                          <a:ea typeface="+mn-ea"/>
                        </a:rPr>
                        <a:t>現状把握</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（２）対象エリアの概要と課題</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対象としているエリアの概要と当該エリアが抱える地域課題・交通課題等を具体的に記載</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514785817"/>
                  </a:ext>
                </a:extLst>
              </a:tr>
              <a:tr h="627420">
                <a:tc>
                  <a:txBody>
                    <a:bodyPr/>
                    <a:lstStyle/>
                    <a:p>
                      <a:pPr algn="l" fontAlgn="ctr"/>
                      <a:r>
                        <a:rPr lang="ja-JP" altLang="en-US" sz="1000" b="0" i="0" u="none" strike="noStrike" dirty="0">
                          <a:solidFill>
                            <a:srgbClr val="000000"/>
                          </a:solidFill>
                          <a:effectLst/>
                          <a:latin typeface="+mn-ea"/>
                          <a:ea typeface="+mn-ea"/>
                        </a:rPr>
                        <a:t>過年度</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実証実験</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（３）過去実施した実証実験の概要</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および実証の結果・課題</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過去</a:t>
                      </a:r>
                      <a:r>
                        <a:rPr kumimoji="1" lang="en-US" altLang="ja-JP" sz="1000" b="0" i="0" u="none" strike="noStrike" kern="1200" dirty="0">
                          <a:solidFill>
                            <a:srgbClr val="000000"/>
                          </a:solidFill>
                          <a:effectLst/>
                          <a:latin typeface="+mn-ea"/>
                          <a:ea typeface="+mn-ea"/>
                          <a:cs typeface="+mn-cs"/>
                        </a:rPr>
                        <a:t>3</a:t>
                      </a:r>
                      <a:r>
                        <a:rPr kumimoji="1" lang="ja-JP" altLang="en-US" sz="1000" b="0" i="0" u="none" strike="noStrike" kern="1200" dirty="0">
                          <a:solidFill>
                            <a:srgbClr val="000000"/>
                          </a:solidFill>
                          <a:effectLst/>
                          <a:latin typeface="+mn-ea"/>
                          <a:ea typeface="+mn-ea"/>
                          <a:cs typeface="+mn-cs"/>
                        </a:rPr>
                        <a:t>年以内（</a:t>
                      </a:r>
                      <a:r>
                        <a:rPr kumimoji="1" lang="en-US" altLang="ja-JP" sz="1000" b="0" i="0" u="none" strike="noStrike" kern="1200" dirty="0">
                          <a:solidFill>
                            <a:srgbClr val="000000"/>
                          </a:solidFill>
                          <a:effectLst/>
                          <a:latin typeface="+mn-ea"/>
                          <a:ea typeface="+mn-ea"/>
                          <a:cs typeface="+mn-cs"/>
                        </a:rPr>
                        <a:t>2021/4</a:t>
                      </a:r>
                      <a:r>
                        <a:rPr kumimoji="1" lang="ja-JP" altLang="en-US" sz="1000" b="0" i="0" u="none" strike="noStrike" kern="1200" dirty="0">
                          <a:solidFill>
                            <a:srgbClr val="000000"/>
                          </a:solidFill>
                          <a:effectLst/>
                          <a:latin typeface="+mn-ea"/>
                          <a:ea typeface="+mn-ea"/>
                          <a:cs typeface="+mn-cs"/>
                        </a:rPr>
                        <a:t>～</a:t>
                      </a:r>
                      <a:r>
                        <a:rPr kumimoji="1" lang="en-US" altLang="ja-JP" sz="1000" b="0" i="0" u="none" strike="noStrike" kern="1200" dirty="0">
                          <a:solidFill>
                            <a:srgbClr val="000000"/>
                          </a:solidFill>
                          <a:effectLst/>
                          <a:latin typeface="+mn-ea"/>
                          <a:ea typeface="+mn-ea"/>
                          <a:cs typeface="+mn-cs"/>
                        </a:rPr>
                        <a:t>2024/3</a:t>
                      </a:r>
                      <a:r>
                        <a:rPr kumimoji="1" lang="ja-JP" altLang="en-US" sz="1000" b="0" i="0" u="none" strike="noStrike" kern="1200" dirty="0">
                          <a:solidFill>
                            <a:srgbClr val="000000"/>
                          </a:solidFill>
                          <a:effectLst/>
                          <a:latin typeface="+mn-ea"/>
                          <a:ea typeface="+mn-ea"/>
                          <a:cs typeface="+mn-cs"/>
                        </a:rPr>
                        <a:t>）に行った</a:t>
                      </a:r>
                      <a:r>
                        <a:rPr kumimoji="1" lang="ja-JP" altLang="en-US" sz="1000" dirty="0">
                          <a:solidFill>
                            <a:schemeClr val="tx1"/>
                          </a:solidFill>
                        </a:rPr>
                        <a:t>実証実験の概要や、その結果・課題を具体的に記載</a:t>
                      </a:r>
                      <a:endParaRPr kumimoji="1" lang="ja-JP" altLang="en-US" sz="1000" b="0" i="0" u="none" strike="noStrike" kern="1200" dirty="0">
                        <a:solidFill>
                          <a:srgbClr val="000000"/>
                        </a:solidFill>
                        <a:effectLst/>
                        <a:latin typeface="+mn-ea"/>
                        <a:ea typeface="+mn-ea"/>
                        <a:cs typeface="+mn-cs"/>
                      </a:endParaRP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93437393"/>
                  </a:ext>
                </a:extLst>
              </a:tr>
              <a:tr h="627420">
                <a:tc>
                  <a:txBody>
                    <a:bodyPr/>
                    <a:lstStyle/>
                    <a:p>
                      <a:pPr algn="l" fontAlgn="ctr"/>
                      <a:r>
                        <a:rPr lang="ja-JP" altLang="en-US" sz="1000" b="0" i="0" u="none" strike="noStrike" dirty="0">
                          <a:solidFill>
                            <a:srgbClr val="000000"/>
                          </a:solidFill>
                          <a:effectLst/>
                          <a:latin typeface="+mn-ea"/>
                          <a:ea typeface="+mn-ea"/>
                        </a:rPr>
                        <a:t>本年度</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実証実験</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（４）本年度実証実験計画の概要</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・検証したい点</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本年度（</a:t>
                      </a:r>
                      <a:r>
                        <a:rPr kumimoji="1" lang="en-US" altLang="ja-JP" sz="1000" b="0" i="0" u="none" strike="noStrike" kern="1200" dirty="0">
                          <a:solidFill>
                            <a:srgbClr val="000000"/>
                          </a:solidFill>
                          <a:effectLst/>
                          <a:latin typeface="+mn-ea"/>
                          <a:ea typeface="+mn-ea"/>
                          <a:cs typeface="+mn-cs"/>
                        </a:rPr>
                        <a:t>2024/4</a:t>
                      </a:r>
                      <a:r>
                        <a:rPr kumimoji="1" lang="ja-JP" altLang="en-US" sz="1000" b="0" i="0" u="none" strike="noStrike" kern="1200" dirty="0">
                          <a:solidFill>
                            <a:srgbClr val="000000"/>
                          </a:solidFill>
                          <a:effectLst/>
                          <a:latin typeface="+mn-ea"/>
                          <a:ea typeface="+mn-ea"/>
                          <a:cs typeface="+mn-cs"/>
                        </a:rPr>
                        <a:t>～</a:t>
                      </a:r>
                      <a:r>
                        <a:rPr kumimoji="1" lang="en-US" altLang="ja-JP" sz="1000" b="0" i="0" u="none" strike="noStrike" kern="1200" dirty="0">
                          <a:solidFill>
                            <a:srgbClr val="000000"/>
                          </a:solidFill>
                          <a:effectLst/>
                          <a:latin typeface="+mn-ea"/>
                          <a:ea typeface="+mn-ea"/>
                          <a:cs typeface="+mn-cs"/>
                        </a:rPr>
                        <a:t>2025/3</a:t>
                      </a:r>
                      <a:r>
                        <a:rPr kumimoji="1" lang="ja-JP" altLang="en-US" sz="1000" b="0" i="0" u="none" strike="noStrike" kern="1200" dirty="0">
                          <a:solidFill>
                            <a:srgbClr val="000000"/>
                          </a:solidFill>
                          <a:effectLst/>
                          <a:latin typeface="+mn-ea"/>
                          <a:ea typeface="+mn-ea"/>
                          <a:cs typeface="+mn-cs"/>
                        </a:rPr>
                        <a:t>）に行う予定の</a:t>
                      </a:r>
                      <a:r>
                        <a:rPr kumimoji="1" lang="ja-JP" altLang="en-US" sz="1000" dirty="0">
                          <a:solidFill>
                            <a:schemeClr val="tx1"/>
                          </a:solidFill>
                        </a:rPr>
                        <a:t>実証実験の概要や、過年度の実証を踏まえ重点的に検証したい事項を記載</a:t>
                      </a:r>
                      <a:endParaRPr kumimoji="1" lang="ja-JP" altLang="en-US" sz="1000" b="0" i="0" u="none" strike="noStrike" kern="1200" dirty="0">
                        <a:solidFill>
                          <a:srgbClr val="000000"/>
                        </a:solidFill>
                        <a:effectLst/>
                        <a:latin typeface="+mn-ea"/>
                        <a:ea typeface="+mn-ea"/>
                        <a:cs typeface="+mn-cs"/>
                      </a:endParaRP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95469480"/>
                  </a:ext>
                </a:extLst>
              </a:tr>
              <a:tr h="627420">
                <a:tc rowSpan="2">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（５）実施体制</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検討や将来的な実証実験等を推進する主体・体制を記載</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48627791"/>
                  </a:ext>
                </a:extLst>
              </a:tr>
              <a:tr h="627420">
                <a:tc vMerge="1">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000" b="0" i="0" u="none" strike="noStrike" dirty="0">
                          <a:solidFill>
                            <a:srgbClr val="000000"/>
                          </a:solidFill>
                          <a:effectLst/>
                          <a:latin typeface="+mn-ea"/>
                          <a:ea typeface="+mn-ea"/>
                        </a:rPr>
                        <a:t>（６）</a:t>
                      </a:r>
                      <a:r>
                        <a:rPr kumimoji="1" lang="ja-JP" altLang="en-US" sz="1000" b="0" i="0" u="none" strike="noStrike" kern="1200" dirty="0">
                          <a:solidFill>
                            <a:srgbClr val="000000"/>
                          </a:solidFill>
                          <a:effectLst/>
                          <a:latin typeface="+mn-ea"/>
                          <a:ea typeface="ＭＳ Ｐゴシック"/>
                          <a:cs typeface="+mn-cs"/>
                        </a:rPr>
                        <a:t>既存の取組・計画との関係性</a:t>
                      </a:r>
                      <a:endParaRPr lang="ja-JP" altLang="en-US" sz="1000" b="0" i="0" u="none" strike="noStrike" dirty="0">
                        <a:solidFill>
                          <a:srgbClr val="000000"/>
                        </a:solidFill>
                        <a:effectLst/>
                        <a:latin typeface="+mn-ea"/>
                        <a:ea typeface="+mn-ea"/>
                      </a:endParaRP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本事業で検討する取組と、当該エリア・自治体の既存の取組・計画等との関係性を記載</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96274556"/>
                  </a:ext>
                </a:extLst>
              </a:tr>
            </a:tbl>
          </a:graphicData>
        </a:graphic>
      </p:graphicFrame>
      <p:sp>
        <p:nvSpPr>
          <p:cNvPr id="5" name="コンテンツ プレースホルダー 11">
            <a:extLst>
              <a:ext uri="{FF2B5EF4-FFF2-40B4-BE49-F238E27FC236}">
                <a16:creationId xmlns:a16="http://schemas.microsoft.com/office/drawing/2014/main" id="{05B1813E-0D8C-D48E-BA8B-3820233C30E9}"/>
              </a:ext>
            </a:extLst>
          </p:cNvPr>
          <p:cNvSpPr txBox="1">
            <a:spLocks/>
          </p:cNvSpPr>
          <p:nvPr/>
        </p:nvSpPr>
        <p:spPr>
          <a:xfrm>
            <a:off x="251520" y="692696"/>
            <a:ext cx="8640960" cy="573089"/>
          </a:xfrm>
          <a:prstGeom prst="rect">
            <a:avLst/>
          </a:prstGeom>
          <a:noFill/>
          <a:ln>
            <a:noFill/>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80975" indent="-180975"/>
            <a:r>
              <a:rPr lang="ja-JP" altLang="en-US" sz="1400" b="1" kern="0"/>
              <a:t>下表の記載内容を総合的に勘案し、採択地域を選定する</a:t>
            </a:r>
            <a:endParaRPr lang="en-US" altLang="ja-JP" sz="1400" b="1" kern="0"/>
          </a:p>
          <a:p>
            <a:pPr marL="180975" indent="-180975"/>
            <a:r>
              <a:rPr lang="ja-JP" altLang="en-US" sz="1400" b="1" kern="0"/>
              <a:t>なお、審査時には必要に応じ事務局から応募者にヒアリングの実施を依頼する場合がある</a:t>
            </a:r>
            <a:endParaRPr lang="ja-JP" altLang="en-US" sz="1400" b="1" kern="0" dirty="0"/>
          </a:p>
        </p:txBody>
      </p:sp>
    </p:spTree>
    <p:extLst>
      <p:ext uri="{BB962C8B-B14F-4D97-AF65-F5344CB8AC3E}">
        <p14:creationId xmlns:p14="http://schemas.microsoft.com/office/powerpoint/2010/main" val="2478457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応募理由</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ja-JP" altLang="en-US" sz="1200" b="1" dirty="0">
                <a:solidFill>
                  <a:schemeClr val="bg1"/>
                </a:solidFill>
                <a:latin typeface="MSPゴシック"/>
              </a:rPr>
              <a:t>（１）伴走支援の必要性</a:t>
            </a:r>
            <a:endParaRPr kumimoji="1" lang="ja-JP" altLang="en-US" sz="1200" b="1" i="0" u="none" strike="noStrike" kern="1200" dirty="0">
              <a:solidFill>
                <a:schemeClr val="bg1"/>
              </a:solidFill>
              <a:effectLst/>
              <a:latin typeface="MSPゴシック"/>
              <a:ea typeface="+mn-ea"/>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この度伴走支援に応募いただいた背景や目的、</a:t>
            </a:r>
            <a:r>
              <a:rPr lang="ja-JP" altLang="en-US" sz="1200" kern="100" dirty="0">
                <a:solidFill>
                  <a:srgbClr val="FF0000"/>
                </a:solidFill>
                <a:latin typeface="+mn-ea"/>
              </a:rPr>
              <a:t>また、</a:t>
            </a:r>
            <a:r>
              <a:rPr lang="ja-JP" altLang="en-US" sz="1200" b="0" kern="100" dirty="0">
                <a:solidFill>
                  <a:srgbClr val="FF0000"/>
                </a:solidFill>
                <a:effectLst/>
                <a:latin typeface="+mn-ea"/>
              </a:rPr>
              <a:t>どのような支援をお求めいただいているかを、できるだけ具体的にご記載ください。</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3">
            <a:extLst>
              <a:ext uri="{FF2B5EF4-FFF2-40B4-BE49-F238E27FC236}">
                <a16:creationId xmlns:a16="http://schemas.microsoft.com/office/drawing/2014/main" id="{01D3792E-13BB-4DF5-429B-088242E6263C}"/>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3987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現状把握</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（２）対象エリアの概要</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対象としているエリアの概要と当該エリアが抱える地域課題・交通課題等を具体的かつ簡潔にご記載ください</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1">
            <a:extLst>
              <a:ext uri="{FF2B5EF4-FFF2-40B4-BE49-F238E27FC236}">
                <a16:creationId xmlns:a16="http://schemas.microsoft.com/office/drawing/2014/main" id="{26996666-C3D2-AB43-D6A7-E8B6CC8D6388}"/>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4</a:t>
            </a:r>
            <a:endParaRPr kumimoji="1" lang="ja-JP" altLang="en-US" sz="1480" dirty="0">
              <a:solidFill>
                <a:schemeClr val="tx1"/>
              </a:solidFill>
            </a:endParaRPr>
          </a:p>
        </p:txBody>
      </p:sp>
      <p:sp>
        <p:nvSpPr>
          <p:cNvPr id="4" name="正方形/長方形 3">
            <a:extLst>
              <a:ext uri="{FF2B5EF4-FFF2-40B4-BE49-F238E27FC236}">
                <a16:creationId xmlns:a16="http://schemas.microsoft.com/office/drawing/2014/main" id="{F50C5011-1E7D-B070-5013-E08E8E3D6562}"/>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過年度実証実験</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（３）過去実施した実証実験の概要および実証の結果・課題</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kern="100" dirty="0">
                <a:solidFill>
                  <a:srgbClr val="FF0000"/>
                </a:solidFill>
                <a:latin typeface="+mn-ea"/>
              </a:rPr>
              <a:t>過去</a:t>
            </a:r>
            <a:r>
              <a:rPr lang="en-US" altLang="ja-JP" sz="1200" kern="100" dirty="0">
                <a:solidFill>
                  <a:srgbClr val="FF0000"/>
                </a:solidFill>
                <a:latin typeface="+mn-ea"/>
              </a:rPr>
              <a:t>3</a:t>
            </a:r>
            <a:r>
              <a:rPr lang="ja-JP" altLang="en-US" sz="1200" kern="100" dirty="0">
                <a:solidFill>
                  <a:srgbClr val="FF0000"/>
                </a:solidFill>
                <a:latin typeface="+mn-ea"/>
              </a:rPr>
              <a:t>年以内に実施した実証実験について、概要をご記載ください。その際、下記の情報を盛り込んでください。</a:t>
            </a:r>
            <a:endParaRPr lang="en-US" altLang="ja-JP" sz="1200" kern="100" dirty="0">
              <a:solidFill>
                <a:srgbClr val="FF0000"/>
              </a:solidFill>
              <a:latin typeface="+mn-ea"/>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実施目的</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実施期間</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kern="100" dirty="0">
                <a:solidFill>
                  <a:srgbClr val="FF0000"/>
                </a:solidFill>
                <a:latin typeface="+mn-ea"/>
                <a:cs typeface="Times New Roman" panose="02020603050405020304" pitchFamily="18" charset="0"/>
              </a:rPr>
              <a:t>実施エリア</a:t>
            </a:r>
            <a:endParaRPr lang="en-US" altLang="ja-JP" sz="1200" kern="100" dirty="0">
              <a:solidFill>
                <a:srgbClr val="FF0000"/>
              </a:solidFill>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運行したモビリティ</a:t>
            </a:r>
            <a:endParaRPr lang="ja-JP"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kern="100" dirty="0">
                <a:solidFill>
                  <a:srgbClr val="FF0000"/>
                </a:solidFill>
                <a:latin typeface="+mn-ea"/>
                <a:cs typeface="Times New Roman" panose="02020603050405020304" pitchFamily="18" charset="0"/>
              </a:rPr>
              <a:t>主なターゲット</a:t>
            </a:r>
            <a:endParaRPr lang="en-US" altLang="ja-JP" sz="1200" kern="100" dirty="0">
              <a:solidFill>
                <a:srgbClr val="FF0000"/>
              </a:solidFill>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主な取組・検討主体</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設定した効果目標（定量・定性）　等</a:t>
            </a:r>
            <a:endParaRPr lang="en-US" altLang="ja-JP" sz="1200" b="0" kern="100" dirty="0">
              <a:solidFill>
                <a:srgbClr val="FF0000"/>
              </a:solidFill>
              <a:effectLst/>
              <a:latin typeface="+mn-ea"/>
              <a:cs typeface="Times New Roman" panose="02020603050405020304" pitchFamily="18" charset="0"/>
            </a:endParaRPr>
          </a:p>
          <a:p>
            <a:pPr>
              <a:lnSpc>
                <a:spcPts val="1500"/>
              </a:lnSpc>
              <a:spcAft>
                <a:spcPts val="0"/>
              </a:spcAft>
            </a:pP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ja-JP" altLang="en-US" sz="1200" b="0" kern="100" dirty="0">
                <a:solidFill>
                  <a:srgbClr val="FF0000"/>
                </a:solidFill>
                <a:effectLst/>
                <a:latin typeface="+mn-ea"/>
                <a:cs typeface="Times New Roman" panose="02020603050405020304" pitchFamily="18" charset="0"/>
              </a:rPr>
              <a:t>併せて、</a:t>
            </a:r>
            <a:r>
              <a:rPr lang="ja-JP" altLang="en-US" sz="1200" b="0" kern="100" dirty="0">
                <a:solidFill>
                  <a:srgbClr val="FF0000"/>
                </a:solidFill>
                <a:effectLst/>
                <a:latin typeface="+mn-ea"/>
              </a:rPr>
              <a:t>実証実験結果の概要を</a:t>
            </a:r>
            <a:r>
              <a:rPr lang="ja-JP" altLang="en-US" sz="1200" kern="100" dirty="0">
                <a:solidFill>
                  <a:srgbClr val="FF0000"/>
                </a:solidFill>
                <a:latin typeface="+mn-ea"/>
              </a:rPr>
              <a:t>ご記載ください。その際、下記の情報を盛り込んでください。</a:t>
            </a:r>
            <a:endParaRPr lang="en-US" altLang="ja-JP" sz="1200" kern="100" dirty="0">
              <a:solidFill>
                <a:srgbClr val="FF0000"/>
              </a:solidFill>
              <a:latin typeface="+mn-ea"/>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効果目標（定量・定性）に対する達成状況</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kern="100" dirty="0">
                <a:solidFill>
                  <a:srgbClr val="FF0000"/>
                </a:solidFill>
                <a:latin typeface="+mn-ea"/>
                <a:cs typeface="Times New Roman" panose="02020603050405020304" pitchFamily="18" charset="0"/>
              </a:rPr>
              <a:t>達成状況についての要因・課題分析</a:t>
            </a:r>
            <a:endParaRPr lang="en-US" altLang="ja-JP" sz="1200" b="0" kern="100" dirty="0">
              <a:solidFill>
                <a:srgbClr val="FF0000"/>
              </a:solidFill>
              <a:effectLst/>
              <a:latin typeface="+mn-ea"/>
              <a:cs typeface="Times New Roman" panose="02020603050405020304" pitchFamily="18" charset="0"/>
            </a:endParaRPr>
          </a:p>
        </p:txBody>
      </p:sp>
      <p:sp>
        <p:nvSpPr>
          <p:cNvPr id="2" name="正方形/長方形 3">
            <a:extLst>
              <a:ext uri="{FF2B5EF4-FFF2-40B4-BE49-F238E27FC236}">
                <a16:creationId xmlns:a16="http://schemas.microsoft.com/office/drawing/2014/main" id="{C761CBB6-CF8B-247E-1DA1-FD33ABEA0E5D}"/>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92264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本年度実証実験</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6</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（４）本年度実証実験計画の概要・検証したい点</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本年度実施予定の</a:t>
            </a:r>
            <a:r>
              <a:rPr lang="ja-JP" altLang="en-US" sz="1200" kern="100" dirty="0">
                <a:solidFill>
                  <a:srgbClr val="FF0000"/>
                </a:solidFill>
                <a:latin typeface="+mn-ea"/>
              </a:rPr>
              <a:t>実証実験について、概要をご記載ください。その際、下記の情報を盛り込んでください。</a:t>
            </a:r>
            <a:endParaRPr lang="en-US" altLang="ja-JP" sz="1200" kern="100" dirty="0">
              <a:solidFill>
                <a:srgbClr val="FF0000"/>
              </a:solidFill>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また、</a:t>
            </a:r>
            <a:r>
              <a:rPr lang="ja-JP" altLang="en-US" sz="1200" b="0" kern="100" dirty="0">
                <a:solidFill>
                  <a:srgbClr val="FF0000"/>
                </a:solidFill>
                <a:effectLst/>
                <a:latin typeface="+mn-ea"/>
              </a:rPr>
              <a:t>過年度の実証実験の課題等を踏まえどのような検証を重点的に行いたいかが分かるように</a:t>
            </a:r>
            <a:r>
              <a:rPr lang="ja-JP" altLang="en-US" sz="1200" kern="100" dirty="0">
                <a:solidFill>
                  <a:srgbClr val="FF0000"/>
                </a:solidFill>
                <a:latin typeface="+mn-ea"/>
              </a:rPr>
              <a:t>ご記載ください。</a:t>
            </a:r>
            <a:endParaRPr lang="en-US" altLang="ja-JP" sz="1200" kern="100" dirty="0">
              <a:solidFill>
                <a:srgbClr val="FF0000"/>
              </a:solidFill>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実施目的</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実施予定期間</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kern="100" dirty="0">
                <a:solidFill>
                  <a:srgbClr val="FF0000"/>
                </a:solidFill>
                <a:latin typeface="+mn-ea"/>
                <a:cs typeface="Times New Roman" panose="02020603050405020304" pitchFamily="18" charset="0"/>
              </a:rPr>
              <a:t>実施予定エリア</a:t>
            </a:r>
            <a:endParaRPr lang="en-US" altLang="ja-JP" sz="1200" kern="100" dirty="0">
              <a:solidFill>
                <a:srgbClr val="FF0000"/>
              </a:solidFill>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運行</a:t>
            </a:r>
            <a:r>
              <a:rPr lang="ja-JP" altLang="en-US" sz="1200" kern="100" dirty="0">
                <a:solidFill>
                  <a:srgbClr val="FF0000"/>
                </a:solidFill>
                <a:latin typeface="+mn-ea"/>
                <a:cs typeface="Times New Roman" panose="02020603050405020304" pitchFamily="18" charset="0"/>
              </a:rPr>
              <a:t>予定の</a:t>
            </a:r>
            <a:r>
              <a:rPr lang="ja-JP" altLang="en-US" sz="1200" b="0" kern="100" dirty="0">
                <a:solidFill>
                  <a:srgbClr val="FF0000"/>
                </a:solidFill>
                <a:effectLst/>
                <a:latin typeface="+mn-ea"/>
                <a:cs typeface="Times New Roman" panose="02020603050405020304" pitchFamily="18" charset="0"/>
              </a:rPr>
              <a:t>モビリティ</a:t>
            </a:r>
            <a:endParaRPr lang="ja-JP"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kern="100" dirty="0">
                <a:solidFill>
                  <a:srgbClr val="FF0000"/>
                </a:solidFill>
                <a:latin typeface="+mn-ea"/>
                <a:cs typeface="Times New Roman" panose="02020603050405020304" pitchFamily="18" charset="0"/>
              </a:rPr>
              <a:t>主なターゲット</a:t>
            </a:r>
            <a:endParaRPr lang="en-US" altLang="ja-JP" sz="1200" kern="100" dirty="0">
              <a:solidFill>
                <a:srgbClr val="FF0000"/>
              </a:solidFill>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主な取組・検討主体</a:t>
            </a:r>
            <a:endParaRPr lang="en-US" altLang="ja-JP" sz="1200" b="0" kern="100" dirty="0">
              <a:solidFill>
                <a:srgbClr val="FF0000"/>
              </a:solidFill>
              <a:effectLst/>
              <a:latin typeface="+mn-ea"/>
              <a:cs typeface="Times New Roman" panose="02020603050405020304" pitchFamily="18" charset="0"/>
            </a:endParaRPr>
          </a:p>
          <a:p>
            <a:pPr marL="180975" indent="-180975">
              <a:lnSpc>
                <a:spcPts val="1500"/>
              </a:lnSpc>
              <a:spcAft>
                <a:spcPts val="0"/>
              </a:spcAft>
              <a:buFont typeface="Arial" panose="020B0604020202020204" pitchFamily="34" charset="0"/>
              <a:buChar char="•"/>
            </a:pPr>
            <a:r>
              <a:rPr lang="ja-JP" altLang="en-US" sz="1200" b="0" kern="100" dirty="0">
                <a:solidFill>
                  <a:srgbClr val="FF0000"/>
                </a:solidFill>
                <a:effectLst/>
                <a:latin typeface="+mn-ea"/>
                <a:cs typeface="Times New Roman" panose="02020603050405020304" pitchFamily="18" charset="0"/>
              </a:rPr>
              <a:t>設定</a:t>
            </a:r>
            <a:r>
              <a:rPr lang="ja-JP" altLang="en-US" sz="1200" kern="100" dirty="0">
                <a:solidFill>
                  <a:srgbClr val="FF0000"/>
                </a:solidFill>
                <a:latin typeface="+mn-ea"/>
                <a:cs typeface="Times New Roman" panose="02020603050405020304" pitchFamily="18" charset="0"/>
              </a:rPr>
              <a:t>予定の</a:t>
            </a:r>
            <a:r>
              <a:rPr lang="ja-JP" altLang="en-US" sz="1200" b="0" kern="100" dirty="0">
                <a:solidFill>
                  <a:srgbClr val="FF0000"/>
                </a:solidFill>
                <a:effectLst/>
                <a:latin typeface="+mn-ea"/>
                <a:cs typeface="Times New Roman" panose="02020603050405020304" pitchFamily="18" charset="0"/>
              </a:rPr>
              <a:t>効果目標（定量・定性）　等</a:t>
            </a:r>
            <a:endParaRPr lang="en-US" altLang="ja-JP" sz="1200" b="0" kern="100" dirty="0">
              <a:solidFill>
                <a:srgbClr val="FF0000"/>
              </a:solidFill>
              <a:effectLst/>
              <a:latin typeface="+mn-ea"/>
              <a:cs typeface="Times New Roman" panose="02020603050405020304" pitchFamily="18" charset="0"/>
            </a:endParaRPr>
          </a:p>
        </p:txBody>
      </p:sp>
      <p:sp>
        <p:nvSpPr>
          <p:cNvPr id="3" name="正方形/長方形 3">
            <a:extLst>
              <a:ext uri="{FF2B5EF4-FFF2-40B4-BE49-F238E27FC236}">
                <a16:creationId xmlns:a16="http://schemas.microsoft.com/office/drawing/2014/main" id="{965A403C-3F25-8D98-B9F3-D782E88B4190}"/>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56084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（５）実施体制</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251520" y="1271632"/>
            <a:ext cx="8640960" cy="532572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想定している体制図（様式自由）をご記載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代表して検討を実施する主体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経済産業省・経済産業局・事務局コンソーシアム等との会議に参加する主体：（●）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また下表の例のように、参加主体の役割が分かるように記載してください。（体制図と一体化して書いても問題ありません）</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608480"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3816054" y="3720550"/>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2212267"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2212267"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1807660" y="2759488"/>
            <a:ext cx="318335"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3411445" y="2759488"/>
            <a:ext cx="318336"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2768720" y="3402214"/>
            <a:ext cx="0" cy="318335"/>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3570613"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853921"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株式会社〇〇</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stCxn id="21" idx="3"/>
            <a:endCxn id="30" idx="1"/>
          </p:cNvCxnSpPr>
          <p:nvPr/>
        </p:nvCxnSpPr>
        <p:spPr>
          <a:xfrm>
            <a:off x="3325173"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1966827"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344993" y="250508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99C585F2-8F40-1BB8-DE76-B4FD76D418D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a:t>
            </a:r>
          </a:p>
        </p:txBody>
      </p:sp>
      <p:sp>
        <p:nvSpPr>
          <p:cNvPr id="4" name="正方形/長方形 3">
            <a:extLst>
              <a:ext uri="{FF2B5EF4-FFF2-40B4-BE49-F238E27FC236}">
                <a16:creationId xmlns:a16="http://schemas.microsoft.com/office/drawing/2014/main" id="{FEC0F6A0-BE45-DC0E-32AD-FDB03C53DA53}"/>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3" name="表 2">
            <a:extLst>
              <a:ext uri="{FF2B5EF4-FFF2-40B4-BE49-F238E27FC236}">
                <a16:creationId xmlns:a16="http://schemas.microsoft.com/office/drawing/2014/main" id="{187FED91-880E-85A1-7EE0-A3CAB36CAF1B}"/>
              </a:ext>
            </a:extLst>
          </p:cNvPr>
          <p:cNvGraphicFramePr>
            <a:graphicFrameLocks noGrp="1"/>
          </p:cNvGraphicFramePr>
          <p:nvPr/>
        </p:nvGraphicFramePr>
        <p:xfrm>
          <a:off x="395536" y="4672610"/>
          <a:ext cx="8352928" cy="1827516"/>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2943966248"/>
                    </a:ext>
                  </a:extLst>
                </a:gridCol>
                <a:gridCol w="5616624">
                  <a:extLst>
                    <a:ext uri="{9D8B030D-6E8A-4147-A177-3AD203B41FA5}">
                      <a16:colId xmlns:a16="http://schemas.microsoft.com/office/drawing/2014/main" val="857641231"/>
                    </a:ext>
                  </a:extLst>
                </a:gridCol>
              </a:tblGrid>
              <a:tr h="22509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273092">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本支援における検討を主導。データの収集や関係各所との調整を担う。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273092">
                <a:tc>
                  <a:txBody>
                    <a:bodyPr/>
                    <a:lstStyle/>
                    <a:p>
                      <a:pPr algn="l" defTabSz="955675">
                        <a:buClr>
                          <a:schemeClr val="bg2"/>
                        </a:buClr>
                        <a:buSzPct val="100000"/>
                      </a:pPr>
                      <a:r>
                        <a:rPr lang="ja-JP" altLang="en-US" sz="1200" dirty="0">
                          <a:latin typeface="+mn-ea"/>
                          <a:ea typeface="+mn-ea"/>
                          <a:cs typeface="Arial" pitchFamily="34" charset="0"/>
                        </a:rPr>
                        <a:t>株式会社〇〇（●）</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社会実装時の事業主体となる想定。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9208030"/>
                  </a:ext>
                </a:extLst>
              </a:tr>
              <a:tr h="273092">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実証実験特に、○○システムを提供いただく旨を合意している。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273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将来的に協賛をいただく可能性があるため、現段階から検討に参画予定。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273092">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5" name="正方形/長方形 3">
            <a:extLst>
              <a:ext uri="{FF2B5EF4-FFF2-40B4-BE49-F238E27FC236}">
                <a16:creationId xmlns:a16="http://schemas.microsoft.com/office/drawing/2014/main" id="{AF73021D-656B-FAE0-4831-79235FFBA8BA}"/>
              </a:ext>
            </a:extLst>
          </p:cNvPr>
          <p:cNvSpPr/>
          <p:nvPr/>
        </p:nvSpPr>
        <p:spPr>
          <a:xfrm>
            <a:off x="323528" y="4437112"/>
            <a:ext cx="2664296" cy="20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39754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8</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（６）既存の取組・計画との関係性</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288032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本事業で検討する取組が、対象エリアや自治体の既存の取組・計画（例：</a:t>
            </a:r>
            <a:r>
              <a:rPr lang="zh-CN" altLang="en-US" sz="1200" b="0" kern="100" dirty="0">
                <a:solidFill>
                  <a:srgbClr val="FF0000"/>
                </a:solidFill>
                <a:effectLst/>
                <a:latin typeface="+mn-ea"/>
              </a:rPr>
              <a:t>ＳＤＧｓ未来都市計画</a:t>
            </a:r>
            <a:r>
              <a:rPr lang="ja-JP" altLang="en-US" sz="1200" b="0" kern="100" dirty="0">
                <a:solidFill>
                  <a:srgbClr val="FF0000"/>
                </a:solidFill>
                <a:effectLst/>
                <a:latin typeface="+mn-ea"/>
              </a:rPr>
              <a:t>、デジタル田園都市国家構想交付金等の国全体での取組、または自治体独自の取組・計画）とどのように関係するか、ご記載ください。</a:t>
            </a:r>
            <a:r>
              <a:rPr lang="ja-JP" altLang="en-US" sz="1200" kern="100" dirty="0">
                <a:solidFill>
                  <a:srgbClr val="FF0000"/>
                </a:solidFill>
                <a:latin typeface="+mn-ea"/>
              </a:rPr>
              <a:t>該当する取組や計画が</a:t>
            </a:r>
            <a:br>
              <a:rPr lang="en-US" altLang="ja-JP" sz="1200" kern="100" dirty="0">
                <a:solidFill>
                  <a:srgbClr val="FF0000"/>
                </a:solidFill>
                <a:latin typeface="+mn-ea"/>
              </a:rPr>
            </a:br>
            <a:r>
              <a:rPr lang="ja-JP" altLang="en-US" sz="1200" kern="100" dirty="0">
                <a:solidFill>
                  <a:srgbClr val="FF0000"/>
                </a:solidFill>
                <a:latin typeface="+mn-ea"/>
              </a:rPr>
              <a:t>なければ、記載いただかなくても構いません。</a:t>
            </a:r>
            <a:r>
              <a:rPr lang="ja-JP" altLang="en-US" sz="1200" kern="100" dirty="0">
                <a:solidFill>
                  <a:srgbClr val="FF0000"/>
                </a:solidFill>
                <a:latin typeface="+mn-ea"/>
                <a:cs typeface="Times New Roman" panose="02020603050405020304" pitchFamily="18" charset="0"/>
              </a:rPr>
              <a:t>無記載でも、審査への影響はありません。</a:t>
            </a:r>
            <a:endParaRPr lang="en-US" altLang="ja-JP" sz="1200" b="0" kern="100" dirty="0">
              <a:solidFill>
                <a:srgbClr val="FF0000"/>
              </a:solidFill>
              <a:effectLst/>
              <a:latin typeface="+mn-ea"/>
            </a:endParaRPr>
          </a:p>
          <a:p>
            <a:pPr>
              <a:lnSpc>
                <a:spcPts val="1500"/>
              </a:lnSpc>
              <a:spcAft>
                <a:spcPts val="0"/>
              </a:spcAft>
            </a:pPr>
            <a:endParaRPr lang="ja-JP" altLang="ja-JP" sz="1200" b="0" kern="100" dirty="0">
              <a:solidFill>
                <a:schemeClr val="tx1"/>
              </a:solidFill>
              <a:effectLst/>
              <a:latin typeface="+mn-ea"/>
              <a:cs typeface="Times New Roman" panose="02020603050405020304" pitchFamily="18" charset="0"/>
            </a:endParaRPr>
          </a:p>
        </p:txBody>
      </p:sp>
      <p:sp>
        <p:nvSpPr>
          <p:cNvPr id="3" name="正方形/長方形 3">
            <a:extLst>
              <a:ext uri="{FF2B5EF4-FFF2-40B4-BE49-F238E27FC236}">
                <a16:creationId xmlns:a16="http://schemas.microsoft.com/office/drawing/2014/main" id="{847B328D-6CF1-7AAC-6005-1E74373B2691}"/>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065683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19" y="600943"/>
            <a:ext cx="7776865"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76557"/>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その他補足すべき内容 （任意・</a:t>
            </a:r>
            <a:r>
              <a:rPr kumimoji="1" lang="en-US" altLang="ja-JP"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2</a:t>
            </a: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251519" y="1270540"/>
            <a:ext cx="8640961" cy="53268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その他補足すべき内容や書ききれない内容ががある場合のみこちらのページをご記載ください。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　 </a:t>
            </a:r>
            <a:r>
              <a:rPr lang="ja-JP" altLang="en-US" sz="1200" kern="100" dirty="0">
                <a:solidFill>
                  <a:srgbClr val="FF0000"/>
                </a:solidFill>
                <a:latin typeface="+mn-ea"/>
                <a:cs typeface="Times New Roman" panose="02020603050405020304" pitchFamily="18" charset="0"/>
              </a:rPr>
              <a:t>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D4F42DC2-1560-2DA7-8801-D1AEE2A16AA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9</a:t>
            </a:r>
            <a:endParaRPr kumimoji="1" lang="en-US" altLang="ja-JP" sz="1480" dirty="0">
              <a:solidFill>
                <a:schemeClr val="tx1"/>
              </a:solidFill>
            </a:endParaRPr>
          </a:p>
        </p:txBody>
      </p:sp>
    </p:spTree>
    <p:extLst>
      <p:ext uri="{BB962C8B-B14F-4D97-AF65-F5344CB8AC3E}">
        <p14:creationId xmlns:p14="http://schemas.microsoft.com/office/powerpoint/2010/main" val="3331784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1805</Words>
  <Application>Microsoft Office PowerPoint</Application>
  <PresentationFormat>画面に合わせる (4:3)</PresentationFormat>
  <Paragraphs>197</Paragraphs>
  <Slides>11</Slides>
  <Notes>9</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11</vt:i4>
      </vt:variant>
    </vt:vector>
  </HeadingPairs>
  <TitlesOfParts>
    <vt:vector size="20" baseType="lpstr">
      <vt:lpstr>Meiryo UI</vt:lpstr>
      <vt:lpstr>ＭＳ Ｐゴシック</vt:lpstr>
      <vt:lpstr>MSPゴシック</vt:lpstr>
      <vt:lpstr>Arial</vt:lpstr>
      <vt:lpstr>Calibri</vt:lpstr>
      <vt:lpstr>Century</vt:lpstr>
      <vt:lpstr>41_デザインの設定</vt:lpstr>
      <vt:lpstr>2_標準デザイン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2024-04-03T08:31:50Z</dcterms:modified>
</cp:coreProperties>
</file>