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ags/tag2.xml" ContentType="application/vnd.openxmlformats-officedocument.presentationml.tag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81" r:id="rId2"/>
  </p:sldMasterIdLst>
  <p:notesMasterIdLst>
    <p:notesMasterId r:id="rId14"/>
  </p:notesMasterIdLst>
  <p:handoutMasterIdLst>
    <p:handoutMasterId r:id="rId15"/>
  </p:handoutMasterIdLst>
  <p:sldIdLst>
    <p:sldId id="495" r:id="rId3"/>
    <p:sldId id="2147478929" r:id="rId4"/>
    <p:sldId id="2147478937" r:id="rId5"/>
    <p:sldId id="560" r:id="rId6"/>
    <p:sldId id="2147478938" r:id="rId7"/>
    <p:sldId id="2147478940" r:id="rId8"/>
    <p:sldId id="2147478926" r:id="rId9"/>
    <p:sldId id="2147478941" r:id="rId10"/>
    <p:sldId id="2147478958" r:id="rId11"/>
    <p:sldId id="2147478959" r:id="rId12"/>
    <p:sldId id="2147478955" r:id="rId13"/>
  </p:sldIdLst>
  <p:sldSz cx="9144000" cy="6858000" type="screen4x3"/>
  <p:notesSz cx="6735763" cy="9866313"/>
  <p:custDataLst>
    <p:tags r:id="rId16"/>
  </p:custDataLst>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FFFF"/>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7418" autoAdjust="0"/>
  </p:normalViewPr>
  <p:slideViewPr>
    <p:cSldViewPr>
      <p:cViewPr varScale="1">
        <p:scale>
          <a:sx n="70" d="100"/>
          <a:sy n="70" d="100"/>
        </p:scale>
        <p:origin x="1116"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895734" cy="456993"/>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10177" y="1"/>
            <a:ext cx="2895733" cy="456993"/>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defTabSz="914265"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373077"/>
            <a:ext cx="2895734" cy="456993"/>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10177" y="9373077"/>
            <a:ext cx="2895733" cy="456993"/>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1" y="1"/>
            <a:ext cx="2919302" cy="49323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14891" y="1"/>
            <a:ext cx="2919302" cy="49323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defTabSz="914265"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00113" y="739775"/>
            <a:ext cx="4933950" cy="3700463"/>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2477" y="4686539"/>
            <a:ext cx="5390810" cy="444070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1" y="9371501"/>
            <a:ext cx="2919302" cy="493236"/>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14891" y="9371501"/>
            <a:ext cx="2919302" cy="493236"/>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a:t>
            </a:fld>
            <a:endParaRPr lang="en-US" altLang="ja-JP">
              <a:solidFill>
                <a:srgbClr val="000000"/>
              </a:solidFill>
              <a:ea typeface="ＭＳ Ｐゴシック" panose="020B0600070205080204" pitchFamily="50" charset="-128"/>
            </a:endParaRPr>
          </a:p>
        </p:txBody>
      </p:sp>
      <p:sp>
        <p:nvSpPr>
          <p:cNvPr id="1858" name="Rectangle 2"/>
          <p:cNvSpPr>
            <a:spLocks noGrp="1" noRot="1" noChangeAspect="1" noChangeArrowheads="1" noTextEdit="1"/>
          </p:cNvSpPr>
          <p:nvPr>
            <p:ph type="sldImg"/>
          </p:nvPr>
        </p:nvSpPr>
        <p:spPr>
          <a:ln/>
        </p:spPr>
      </p:sp>
      <p:sp>
        <p:nvSpPr>
          <p:cNvPr id="1859"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30440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83278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98130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193008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161506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387434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8</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072172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9</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689525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10</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56166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4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14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14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4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46"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278488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199" name="タイトル 1"/>
          <p:cNvSpPr>
            <a:spLocks noGrp="1"/>
          </p:cNvSpPr>
          <p:nvPr>
            <p:ph type="title"/>
          </p:nvPr>
        </p:nvSpPr>
        <p:spPr/>
        <p:txBody>
          <a:bodyPr/>
          <a:lstStyle/>
          <a:p>
            <a:r>
              <a:rPr lang="ja-JP" altLang="en-US"/>
              <a:t>マスタ タイトルの書式設定</a:t>
            </a:r>
          </a:p>
        </p:txBody>
      </p:sp>
      <p:sp>
        <p:nvSpPr>
          <p:cNvPr id="1200"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0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20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203"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579645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205"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206"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0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20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209"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380711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48" name="タイトル 1"/>
          <p:cNvSpPr>
            <a:spLocks noGrp="1"/>
          </p:cNvSpPr>
          <p:nvPr>
            <p:ph type="title"/>
          </p:nvPr>
        </p:nvSpPr>
        <p:spPr/>
        <p:txBody>
          <a:bodyPr/>
          <a:lstStyle/>
          <a:p>
            <a:r>
              <a:rPr lang="ja-JP" altLang="en-US"/>
              <a:t>マスタ タイトルの書式設定</a:t>
            </a:r>
          </a:p>
        </p:txBody>
      </p:sp>
      <p:sp>
        <p:nvSpPr>
          <p:cNvPr id="114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5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5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52"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76182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154"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155"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15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5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58"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1371755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160" name="タイトル 1"/>
          <p:cNvSpPr>
            <a:spLocks noGrp="1"/>
          </p:cNvSpPr>
          <p:nvPr>
            <p:ph type="title"/>
          </p:nvPr>
        </p:nvSpPr>
        <p:spPr/>
        <p:txBody>
          <a:bodyPr/>
          <a:lstStyle/>
          <a:p>
            <a:r>
              <a:rPr lang="ja-JP" altLang="en-US"/>
              <a:t>マスタ タイトルの書式設定</a:t>
            </a:r>
          </a:p>
        </p:txBody>
      </p:sp>
      <p:sp>
        <p:nvSpPr>
          <p:cNvPr id="1161"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2"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6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65"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842413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67" name="タイトル 1"/>
          <p:cNvSpPr>
            <a:spLocks noGrp="1"/>
          </p:cNvSpPr>
          <p:nvPr>
            <p:ph type="title"/>
          </p:nvPr>
        </p:nvSpPr>
        <p:spPr/>
        <p:txBody>
          <a:bodyPr/>
          <a:lstStyle>
            <a:lvl1pPr>
              <a:defRPr/>
            </a:lvl1pPr>
          </a:lstStyle>
          <a:p>
            <a:r>
              <a:rPr lang="ja-JP" altLang="en-US"/>
              <a:t>マスタ タイトルの書式設定</a:t>
            </a:r>
          </a:p>
        </p:txBody>
      </p:sp>
      <p:sp>
        <p:nvSpPr>
          <p:cNvPr id="1168"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69"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0"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71"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7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74"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265057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176" name="タイトル 1"/>
          <p:cNvSpPr>
            <a:spLocks noGrp="1"/>
          </p:cNvSpPr>
          <p:nvPr>
            <p:ph type="title"/>
          </p:nvPr>
        </p:nvSpPr>
        <p:spPr/>
        <p:txBody>
          <a:bodyPr/>
          <a:lstStyle/>
          <a:p>
            <a:r>
              <a:rPr lang="ja-JP" altLang="en-US"/>
              <a:t>マスタ タイトルの書式設定</a:t>
            </a:r>
          </a:p>
        </p:txBody>
      </p:sp>
      <p:sp>
        <p:nvSpPr>
          <p:cNvPr id="11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79"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114911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8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8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83"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277951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185"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186"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7"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188"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89"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90"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2307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9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19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19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19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9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97"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25176479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theme" Target="../theme/theme1.xml"/><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2.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8E2FB560-1D4F-4CD7-A186-D2A2B45219A5}"/>
              </a:ext>
            </a:extLst>
          </p:cNvPr>
          <p:cNvGraphicFramePr>
            <a:graphicFrameLocks noChangeAspect="1"/>
          </p:cNvGraphicFramePr>
          <p:nvPr userDrawn="1">
            <p:custDataLst>
              <p:tags r:id="rId2"/>
            </p:custDataLst>
            <p:extLst>
              <p:ext uri="{D42A27DB-BD31-4B8C-83A1-F6EECF244321}">
                <p14:modId xmlns:p14="http://schemas.microsoft.com/office/powerpoint/2010/main" val="17975105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53" progId="TCLayout.ActiveDocument.1">
                  <p:embed/>
                </p:oleObj>
              </mc:Choice>
              <mc:Fallback>
                <p:oleObj name="think-cell スライド" r:id="rId3" imgW="353" imgH="353"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135" name="オブジェクト 2"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3" imgW="554" imgH="551" progId="TCLayout.ActiveDocument.1">
                  <p:embed/>
                </p:oleObj>
              </mc:Choice>
              <mc:Fallback>
                <p:oleObj name="think-cell スライド" r:id="rId13" imgW="554" imgH="551" progId="TCLayout.ActiveDocument.1">
                  <p:embed/>
                  <p:pic>
                    <p:nvPicPr>
                      <p:cNvPr id="0" name="オブジェクト 2" hidden="1"/>
                      <p:cNvPicPr>
                        <a:picLocks noChangeAspect="1"/>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1136"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137"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38"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139"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140"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extLst>
      <p:ext uri="{BB962C8B-B14F-4D97-AF65-F5344CB8AC3E}">
        <p14:creationId xmlns:p14="http://schemas.microsoft.com/office/powerpoint/2010/main" val="8756347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1</a:t>
            </a:r>
            <a:endParaRPr kumimoji="1" lang="ja-JP" altLang="en-US" sz="1480" dirty="0">
              <a:solidFill>
                <a:schemeClr val="tx1"/>
              </a:solidFill>
            </a:endParaRPr>
          </a:p>
        </p:txBody>
      </p:sp>
      <p:sp>
        <p:nvSpPr>
          <p:cNvPr id="14" name="正方形/長方形 3">
            <a:extLst>
              <a:ext uri="{FF2B5EF4-FFF2-40B4-BE49-F238E27FC236}">
                <a16:creationId xmlns:a16="http://schemas.microsoft.com/office/drawing/2014/main" id="{60A30176-B930-422A-8617-0729B2A754B0}"/>
              </a:ext>
            </a:extLst>
          </p:cNvPr>
          <p:cNvSpPr/>
          <p:nvPr/>
        </p:nvSpPr>
        <p:spPr>
          <a:xfrm>
            <a:off x="249260" y="677463"/>
            <a:ext cx="8762062" cy="13113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注１）左上タイトルに</a:t>
            </a:r>
            <a:r>
              <a:rPr lang="ja-JP" altLang="en-US" sz="1200" u="sng" kern="100" dirty="0">
                <a:solidFill>
                  <a:srgbClr val="FF0000"/>
                </a:solidFill>
                <a:latin typeface="ＭＳ Ｐゴシック"/>
                <a:ea typeface="ＭＳ Ｐゴシック"/>
                <a:cs typeface="Times New Roman" panose="02020603050405020304" pitchFamily="18" charset="0"/>
              </a:rPr>
              <a:t>「申請内容」</a:t>
            </a:r>
            <a:r>
              <a:rPr lang="ja-JP" altLang="en-US" sz="1200" kern="100" dirty="0">
                <a:solidFill>
                  <a:srgbClr val="FF0000"/>
                </a:solidFill>
                <a:latin typeface="ＭＳ Ｐゴシック"/>
                <a:ea typeface="ＭＳ Ｐゴシック"/>
                <a:cs typeface="Times New Roman" panose="02020603050405020304" pitchFamily="18" charset="0"/>
              </a:rPr>
              <a:t>とあるページについては、</a:t>
            </a:r>
            <a:r>
              <a:rPr lang="ja-JP" altLang="en-US" sz="1200" u="sng" kern="100" dirty="0">
                <a:solidFill>
                  <a:srgbClr val="FF0000"/>
                </a:solidFill>
                <a:latin typeface="ＭＳ Ｐゴシック"/>
                <a:ea typeface="ＭＳ Ｐゴシック"/>
                <a:cs typeface="Times New Roman" panose="02020603050405020304" pitchFamily="18" charset="0"/>
              </a:rPr>
              <a:t>文字サイズ</a:t>
            </a:r>
            <a:r>
              <a:rPr lang="en-US" altLang="ja-JP" sz="1200" u="sng" kern="100" dirty="0">
                <a:solidFill>
                  <a:srgbClr val="FF0000"/>
                </a:solidFill>
                <a:latin typeface="ＭＳ Ｐゴシック"/>
                <a:ea typeface="ＭＳ Ｐゴシック"/>
                <a:cs typeface="Times New Roman" panose="02020603050405020304" pitchFamily="18" charset="0"/>
              </a:rPr>
              <a:t>12</a:t>
            </a:r>
            <a:r>
              <a:rPr lang="ja-JP" altLang="en-US" sz="1200" u="sng" kern="100" dirty="0">
                <a:solidFill>
                  <a:srgbClr val="FF0000"/>
                </a:solidFill>
                <a:latin typeface="ＭＳ Ｐゴシック"/>
                <a:ea typeface="ＭＳ Ｐゴシック"/>
                <a:cs typeface="Times New Roman" panose="02020603050405020304" pitchFamily="18" charset="0"/>
              </a:rPr>
              <a:t>ポイント以上</a:t>
            </a:r>
            <a:r>
              <a:rPr lang="ja-JP" altLang="en-US" sz="1200" kern="100" dirty="0">
                <a:solidFill>
                  <a:srgbClr val="FF0000"/>
                </a:solidFill>
                <a:latin typeface="ＭＳ Ｐゴシック"/>
                <a:ea typeface="ＭＳ Ｐゴシック"/>
                <a:cs typeface="Times New Roman" panose="02020603050405020304" pitchFamily="18" charset="0"/>
              </a:rPr>
              <a:t>で記載すること</a:t>
            </a:r>
            <a:endParaRPr lang="en-US" altLang="ja-JP" sz="1200"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注２）各項目の</a:t>
            </a:r>
            <a:r>
              <a:rPr lang="ja-JP" altLang="en-US" sz="1200" u="sng" kern="100" dirty="0">
                <a:solidFill>
                  <a:srgbClr val="FF0000"/>
                </a:solidFill>
                <a:latin typeface="ＭＳ Ｐゴシック"/>
                <a:ea typeface="ＭＳ Ｐゴシック"/>
                <a:cs typeface="Times New Roman" panose="02020603050405020304" pitchFamily="18" charset="0"/>
              </a:rPr>
              <a:t>記載ボックスの大きさは可変</a:t>
            </a:r>
            <a:r>
              <a:rPr lang="ja-JP" altLang="en-US" sz="1200" kern="100" dirty="0">
                <a:solidFill>
                  <a:srgbClr val="FF0000"/>
                </a:solidFill>
                <a:latin typeface="ＭＳ Ｐゴシック"/>
                <a:ea typeface="ＭＳ Ｐゴシック"/>
                <a:cs typeface="Times New Roman" panose="02020603050405020304" pitchFamily="18" charset="0"/>
              </a:rPr>
              <a:t>とするが、</a:t>
            </a:r>
            <a:r>
              <a:rPr lang="ja-JP" altLang="en-US" sz="1200" u="sng" kern="100" dirty="0">
                <a:solidFill>
                  <a:srgbClr val="FF0000"/>
                </a:solidFill>
                <a:latin typeface="ＭＳ Ｐゴシック"/>
                <a:ea typeface="ＭＳ Ｐゴシック"/>
                <a:cs typeface="Times New Roman" panose="02020603050405020304" pitchFamily="18" charset="0"/>
              </a:rPr>
              <a:t>ページ数は増やさないこと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注３）各項目の記載ボックス内に赤文字で記載している</a:t>
            </a:r>
            <a:r>
              <a:rPr lang="ja-JP" altLang="en-US" sz="1200" u="sng" kern="100" dirty="0">
                <a:solidFill>
                  <a:srgbClr val="FF0000"/>
                </a:solidFill>
                <a:latin typeface="ＭＳ Ｐゴシック"/>
                <a:ea typeface="ＭＳ Ｐゴシック"/>
                <a:cs typeface="Times New Roman" panose="02020603050405020304" pitchFamily="18" charset="0"/>
              </a:rPr>
              <a:t>記入例・注釈は、応募時に削除すること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注４）スマートモビリティチャレンジ推進協議会が公表している「スマートモビリティの創り方～みんなのガイドブック～」の記載も参考に、</a:t>
            </a:r>
            <a:r>
              <a:rPr lang="ja-JP" altLang="en-US" sz="1200" u="sng" kern="100" dirty="0">
                <a:solidFill>
                  <a:srgbClr val="FF0000"/>
                </a:solidFill>
                <a:latin typeface="ＭＳ Ｐゴシック"/>
                <a:ea typeface="ＭＳ Ｐゴシック"/>
                <a:cs typeface="Times New Roman" panose="02020603050405020304" pitchFamily="18" charset="0"/>
              </a:rPr>
              <a:t>適宜図表も用いながら簡潔に記載すること</a:t>
            </a:r>
            <a:r>
              <a:rPr lang="ja-JP" altLang="en-US" sz="1200" kern="100" dirty="0">
                <a:solidFill>
                  <a:srgbClr val="FF0000"/>
                </a:solidFill>
                <a:latin typeface="ＭＳ Ｐゴシック"/>
                <a:ea typeface="ＭＳ Ｐゴシック"/>
                <a:cs typeface="Times New Roman" panose="02020603050405020304" pitchFamily="18" charset="0"/>
              </a:rPr>
              <a:t>（</a:t>
            </a:r>
            <a:r>
              <a:rPr lang="en-US" altLang="ja-JP" sz="1200" kern="100" dirty="0">
                <a:solidFill>
                  <a:srgbClr val="FF0000"/>
                </a:solidFill>
                <a:latin typeface="ＭＳ Ｐゴシック"/>
                <a:ea typeface="ＭＳ Ｐゴシック"/>
                <a:cs typeface="Times New Roman" panose="02020603050405020304" pitchFamily="18" charset="0"/>
              </a:rPr>
              <a:t>https://www.mobilitychallenge.go.jp/knowledge/</a:t>
            </a:r>
            <a:r>
              <a:rPr lang="ja-JP" altLang="en-US" sz="1200" kern="100" dirty="0">
                <a:solidFill>
                  <a:srgbClr val="FF0000"/>
                </a:solidFill>
                <a:latin typeface="ＭＳ Ｐゴシック"/>
                <a:ea typeface="ＭＳ Ｐゴシック"/>
                <a:cs typeface="Times New Roman" panose="02020603050405020304" pitchFamily="18" charset="0"/>
              </a:rPr>
              <a:t>）</a:t>
            </a:r>
            <a:endParaRPr lang="en-US" altLang="ja-JP" sz="1200" kern="100" dirty="0">
              <a:solidFill>
                <a:srgbClr val="FF0000"/>
              </a:solidFill>
              <a:latin typeface="ＭＳ Ｐゴシック"/>
              <a:ea typeface="ＭＳ Ｐゴシック"/>
              <a:cs typeface="Times New Roman" panose="02020603050405020304" pitchFamily="18" charset="0"/>
            </a:endParaRPr>
          </a:p>
          <a:p>
            <a:pPr>
              <a:defRPr/>
            </a:pPr>
            <a:r>
              <a:rPr lang="ja-JP" altLang="en-US" sz="1200" kern="100" dirty="0">
                <a:solidFill>
                  <a:srgbClr val="FF0000"/>
                </a:solidFill>
                <a:latin typeface="ＭＳ Ｐゴシック"/>
                <a:ea typeface="ＭＳ Ｐゴシック"/>
                <a:cs typeface="Times New Roman" panose="02020603050405020304" pitchFamily="18" charset="0"/>
              </a:rPr>
              <a:t>注５）ただし、</a:t>
            </a:r>
            <a:r>
              <a:rPr lang="ja-JP" altLang="en-US" sz="1200" u="sng" kern="100" dirty="0">
                <a:solidFill>
                  <a:srgbClr val="FF0000"/>
                </a:solidFill>
                <a:latin typeface="ＭＳ Ｐゴシック"/>
                <a:ea typeface="ＭＳ Ｐゴシック"/>
                <a:cs typeface="Times New Roman" panose="02020603050405020304" pitchFamily="18" charset="0"/>
              </a:rPr>
              <a:t>意図的に多くの文字を盛り込む目的で図表・画像を使用することは控えること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p:txBody>
      </p:sp>
      <p:sp>
        <p:nvSpPr>
          <p:cNvPr id="4" name="正方形/長方形 3">
            <a:extLst>
              <a:ext uri="{FF2B5EF4-FFF2-40B4-BE49-F238E27FC236}">
                <a16:creationId xmlns:a16="http://schemas.microsoft.com/office/drawing/2014/main" id="{701DDE7C-A993-6DED-421C-8D6F5D6579AE}"/>
              </a:ext>
            </a:extLst>
          </p:cNvPr>
          <p:cNvSpPr/>
          <p:nvPr/>
        </p:nvSpPr>
        <p:spPr>
          <a:xfrm>
            <a:off x="249260" y="4365104"/>
            <a:ext cx="722340" cy="1008112"/>
          </a:xfrm>
          <a:prstGeom prst="rect">
            <a:avLst/>
          </a:prstGeom>
          <a:solidFill>
            <a:schemeClr val="bg1">
              <a:lumMod val="75000"/>
            </a:schemeClr>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en-US" altLang="ja-JP" sz="1600" b="0" kern="100" dirty="0">
                <a:solidFill>
                  <a:schemeClr val="tx1"/>
                </a:solidFill>
                <a:effectLst/>
              </a:rPr>
              <a:t>-</a:t>
            </a:r>
          </a:p>
        </p:txBody>
      </p:sp>
      <p:sp>
        <p:nvSpPr>
          <p:cNvPr id="5" name="正方形/長方形 7">
            <a:extLst>
              <a:ext uri="{FF2B5EF4-FFF2-40B4-BE49-F238E27FC236}">
                <a16:creationId xmlns:a16="http://schemas.microsoft.com/office/drawing/2014/main" id="{6CA0F06D-7956-A9AE-0769-96FECD5DC2D6}"/>
              </a:ext>
            </a:extLst>
          </p:cNvPr>
          <p:cNvSpPr/>
          <p:nvPr/>
        </p:nvSpPr>
        <p:spPr>
          <a:xfrm>
            <a:off x="251520" y="3481263"/>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希望する支援分類</a:t>
            </a: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 name="正方形/長方形 1">
            <a:extLst>
              <a:ext uri="{FF2B5EF4-FFF2-40B4-BE49-F238E27FC236}">
                <a16:creationId xmlns:a16="http://schemas.microsoft.com/office/drawing/2014/main" id="{83640981-2C4C-F27F-2A82-0A277B18527A}"/>
              </a:ext>
            </a:extLst>
          </p:cNvPr>
          <p:cNvSpPr/>
          <p:nvPr/>
        </p:nvSpPr>
        <p:spPr>
          <a:xfrm>
            <a:off x="249260" y="5517232"/>
            <a:ext cx="722340" cy="100811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spcAft>
                <a:spcPts val="0"/>
              </a:spcAft>
            </a:pPr>
            <a:endParaRPr lang="en-US" altLang="ja-JP" sz="1600" b="0" kern="100" dirty="0">
              <a:solidFill>
                <a:srgbClr val="FF0000"/>
              </a:solidFill>
              <a:effectLst/>
            </a:endParaRPr>
          </a:p>
        </p:txBody>
      </p:sp>
      <p:sp>
        <p:nvSpPr>
          <p:cNvPr id="3" name="正方形/長方形 2">
            <a:extLst>
              <a:ext uri="{FF2B5EF4-FFF2-40B4-BE49-F238E27FC236}">
                <a16:creationId xmlns:a16="http://schemas.microsoft.com/office/drawing/2014/main" id="{D701CAE4-8895-E116-8C4E-AAF430FEA784}"/>
              </a:ext>
            </a:extLst>
          </p:cNvPr>
          <p:cNvSpPr/>
          <p:nvPr/>
        </p:nvSpPr>
        <p:spPr>
          <a:xfrm>
            <a:off x="1115616" y="4365104"/>
            <a:ext cx="576064" cy="1008112"/>
          </a:xfrm>
          <a:prstGeom prst="rect">
            <a:avLst/>
          </a:prstGeom>
          <a:solidFill>
            <a:schemeClr val="bg1">
              <a:lumMod val="75000"/>
            </a:schemeClr>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600" b="1" kern="100" dirty="0">
                <a:solidFill>
                  <a:schemeClr val="bg1"/>
                </a:solidFill>
                <a:effectLst/>
              </a:rPr>
              <a:t>①</a:t>
            </a:r>
            <a:endParaRPr lang="en-US" altLang="ja-JP" sz="1600" b="1" kern="100" dirty="0">
              <a:solidFill>
                <a:schemeClr val="bg1"/>
              </a:solidFill>
              <a:effectLst/>
            </a:endParaRPr>
          </a:p>
        </p:txBody>
      </p:sp>
      <p:sp>
        <p:nvSpPr>
          <p:cNvPr id="6" name="正方形/長方形 5">
            <a:extLst>
              <a:ext uri="{FF2B5EF4-FFF2-40B4-BE49-F238E27FC236}">
                <a16:creationId xmlns:a16="http://schemas.microsoft.com/office/drawing/2014/main" id="{9F39A216-54B6-8146-247B-67CC8838BD4F}"/>
              </a:ext>
            </a:extLst>
          </p:cNvPr>
          <p:cNvSpPr/>
          <p:nvPr/>
        </p:nvSpPr>
        <p:spPr>
          <a:xfrm>
            <a:off x="1115616" y="5517232"/>
            <a:ext cx="576064" cy="1008112"/>
          </a:xfrm>
          <a:prstGeom prst="rect">
            <a:avLst/>
          </a:prstGeom>
          <a:solidFill>
            <a:schemeClr val="accent2"/>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600" b="1" kern="100" dirty="0">
                <a:solidFill>
                  <a:schemeClr val="bg1"/>
                </a:solidFill>
                <a:effectLst/>
              </a:rPr>
              <a:t>②</a:t>
            </a:r>
            <a:endParaRPr lang="en-US" altLang="ja-JP" sz="1600" b="1" kern="100" dirty="0">
              <a:solidFill>
                <a:schemeClr val="bg1"/>
              </a:solidFill>
              <a:effectLst/>
            </a:endParaRPr>
          </a:p>
        </p:txBody>
      </p:sp>
      <p:sp>
        <p:nvSpPr>
          <p:cNvPr id="7" name="正方形/長方形 6">
            <a:extLst>
              <a:ext uri="{FF2B5EF4-FFF2-40B4-BE49-F238E27FC236}">
                <a16:creationId xmlns:a16="http://schemas.microsoft.com/office/drawing/2014/main" id="{D578945D-E09E-DA2B-29A0-DB8364680C00}"/>
              </a:ext>
            </a:extLst>
          </p:cNvPr>
          <p:cNvSpPr/>
          <p:nvPr/>
        </p:nvSpPr>
        <p:spPr>
          <a:xfrm>
            <a:off x="1835696" y="4365104"/>
            <a:ext cx="7059044" cy="1008112"/>
          </a:xfrm>
          <a:prstGeom prst="rect">
            <a:avLst/>
          </a:prstGeom>
          <a:solidFill>
            <a:schemeClr val="bg1">
              <a:lumMod val="75000"/>
            </a:schemeClr>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spcBef>
                <a:spcPts val="300"/>
              </a:spcBef>
              <a:spcAft>
                <a:spcPts val="0"/>
              </a:spcAft>
            </a:pPr>
            <a:r>
              <a:rPr lang="ja-JP" altLang="en-US" sz="1400" b="1" kern="100" dirty="0">
                <a:solidFill>
                  <a:schemeClr val="tx1"/>
                </a:solidFill>
                <a:effectLst/>
                <a:latin typeface="+mn-ea"/>
              </a:rPr>
              <a:t>将来構想の策定～実証実験計画作成</a:t>
            </a:r>
            <a:endParaRPr lang="en-US" altLang="ja-JP" sz="1400" b="1" kern="100" dirty="0">
              <a:solidFill>
                <a:schemeClr val="tx1"/>
              </a:solidFill>
              <a:effectLst/>
              <a:latin typeface="+mn-ea"/>
            </a:endParaRPr>
          </a:p>
          <a:p>
            <a:pPr marL="180975" indent="-180975">
              <a:lnSpc>
                <a:spcPts val="1500"/>
              </a:lnSpc>
              <a:spcBef>
                <a:spcPts val="300"/>
              </a:spcBef>
              <a:spcAft>
                <a:spcPts val="0"/>
              </a:spcAft>
              <a:buFont typeface="Arial" panose="020B0604020202020204" pitchFamily="34" charset="0"/>
              <a:buChar char="•"/>
            </a:pPr>
            <a:r>
              <a:rPr lang="ja-JP" altLang="en-US" sz="1200" b="0" kern="100" dirty="0">
                <a:solidFill>
                  <a:schemeClr val="tx1"/>
                </a:solidFill>
                <a:effectLst/>
                <a:latin typeface="+mn-ea"/>
              </a:rPr>
              <a:t>地域の現状把握や将来構想の策定、これらを踏まえた実証実験計画の作成について、事務局より、</a:t>
            </a:r>
            <a:br>
              <a:rPr lang="en-US" altLang="ja-JP" sz="1200" b="0" kern="100" dirty="0">
                <a:solidFill>
                  <a:schemeClr val="tx1"/>
                </a:solidFill>
                <a:effectLst/>
                <a:latin typeface="+mn-ea"/>
              </a:rPr>
            </a:br>
            <a:r>
              <a:rPr lang="ja-JP" altLang="en-US" sz="1200" b="0" kern="100" dirty="0">
                <a:solidFill>
                  <a:schemeClr val="tx1"/>
                </a:solidFill>
                <a:effectLst/>
                <a:latin typeface="+mn-ea"/>
              </a:rPr>
              <a:t>資料・情報の提供、検討における助言等を実施します。</a:t>
            </a:r>
            <a:endParaRPr lang="en-US" altLang="ja-JP" sz="1200" b="0" kern="100" dirty="0">
              <a:solidFill>
                <a:schemeClr val="tx1"/>
              </a:solidFill>
              <a:effectLst/>
              <a:latin typeface="+mn-ea"/>
            </a:endParaRPr>
          </a:p>
        </p:txBody>
      </p:sp>
      <p:sp>
        <p:nvSpPr>
          <p:cNvPr id="8" name="正方形/長方形 7">
            <a:extLst>
              <a:ext uri="{FF2B5EF4-FFF2-40B4-BE49-F238E27FC236}">
                <a16:creationId xmlns:a16="http://schemas.microsoft.com/office/drawing/2014/main" id="{65719561-4632-49C8-95D1-993004611AAE}"/>
              </a:ext>
            </a:extLst>
          </p:cNvPr>
          <p:cNvSpPr/>
          <p:nvPr/>
        </p:nvSpPr>
        <p:spPr>
          <a:xfrm>
            <a:off x="1835696" y="5517232"/>
            <a:ext cx="7059044" cy="100811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spcBef>
                <a:spcPts val="300"/>
              </a:spcBef>
              <a:tabLst>
                <a:tab pos="115570" algn="l"/>
              </a:tabLst>
            </a:pPr>
            <a:r>
              <a:rPr lang="ja-JP" altLang="en-US" sz="1400" b="1" kern="100" dirty="0">
                <a:solidFill>
                  <a:schemeClr val="tx1"/>
                </a:solidFill>
                <a:effectLst/>
                <a:latin typeface="+mn-ea"/>
                <a:cs typeface="Times New Roman" panose="02020603050405020304" pitchFamily="18" charset="0"/>
              </a:rPr>
              <a:t>実証実験における利用者ニーズ分析・実証計画改善</a:t>
            </a:r>
            <a:endParaRPr lang="en-US" altLang="ja-JP" sz="1400" b="1" kern="100" dirty="0">
              <a:solidFill>
                <a:schemeClr val="tx1"/>
              </a:solidFill>
              <a:effectLst/>
              <a:latin typeface="+mn-ea"/>
              <a:cs typeface="Times New Roman" panose="02020603050405020304" pitchFamily="18" charset="0"/>
            </a:endParaRPr>
          </a:p>
          <a:p>
            <a:pPr marL="180975" lvl="0" indent="-180975" algn="l">
              <a:spcBef>
                <a:spcPts val="300"/>
              </a:spcBef>
              <a:buFont typeface="Arial" panose="020B0604020202020204" pitchFamily="34" charset="0"/>
              <a:buChar char="•"/>
              <a:tabLst>
                <a:tab pos="542925" algn="l"/>
              </a:tabLst>
            </a:pPr>
            <a:r>
              <a:rPr lang="ja-JP" altLang="en-US" sz="1200" kern="100" dirty="0">
                <a:solidFill>
                  <a:schemeClr val="tx1"/>
                </a:solidFill>
                <a:effectLst/>
                <a:latin typeface="+mn-ea"/>
                <a:cs typeface="Times New Roman" panose="02020603050405020304" pitchFamily="18" charset="0"/>
              </a:rPr>
              <a:t>利用者とのコミュニケーションを深める施策（住民ワークショップ、利用者インタビュー等）について、企画・運営等を事務局が支援し、地域で実施します。また、その実施結果を踏まえ、実証実験計画の修正等を支援します。</a:t>
            </a:r>
            <a:endParaRPr lang="ja-JP" altLang="ja-JP" sz="1200" kern="100" dirty="0">
              <a:solidFill>
                <a:schemeClr val="tx1"/>
              </a:solidFill>
              <a:effectLst/>
              <a:latin typeface="+mn-ea"/>
              <a:cs typeface="Times New Roman" panose="02020603050405020304" pitchFamily="18" charset="0"/>
            </a:endParaRPr>
          </a:p>
        </p:txBody>
      </p:sp>
      <p:sp>
        <p:nvSpPr>
          <p:cNvPr id="9" name="テキスト ボックス 8">
            <a:extLst>
              <a:ext uri="{FF2B5EF4-FFF2-40B4-BE49-F238E27FC236}">
                <a16:creationId xmlns:a16="http://schemas.microsoft.com/office/drawing/2014/main" id="{BE245403-6D08-AFBA-F040-E2FC6546443C}"/>
              </a:ext>
            </a:extLst>
          </p:cNvPr>
          <p:cNvSpPr txBox="1"/>
          <p:nvPr/>
        </p:nvSpPr>
        <p:spPr>
          <a:xfrm>
            <a:off x="251520" y="3736777"/>
            <a:ext cx="8741496" cy="523220"/>
          </a:xfrm>
          <a:prstGeom prst="rect">
            <a:avLst/>
          </a:prstGeom>
          <a:noFill/>
        </p:spPr>
        <p:txBody>
          <a:bodyPr wrap="none" rtlCol="0">
            <a:spAutoFit/>
          </a:bodyPr>
          <a:lstStyle/>
          <a:p>
            <a:r>
              <a:rPr kumimoji="1" lang="ja-JP" altLang="en-US" sz="1400" dirty="0"/>
              <a:t>本様式は支援分類</a:t>
            </a:r>
            <a:r>
              <a:rPr lang="ja-JP" altLang="en-US" sz="1400" dirty="0"/>
              <a:t>②</a:t>
            </a:r>
            <a:r>
              <a:rPr kumimoji="1" lang="ja-JP" altLang="en-US" sz="1400" dirty="0"/>
              <a:t>を対象とした応募様式です。希望する支援が②で間違いのない場合、「✓」をご記入ください。</a:t>
            </a:r>
            <a:endParaRPr kumimoji="1" lang="en-US" altLang="ja-JP" sz="1400" dirty="0"/>
          </a:p>
          <a:p>
            <a:r>
              <a:rPr lang="ja-JP" altLang="en-US" sz="1400" dirty="0"/>
              <a:t>①の場合は、「令和６年度スマートモビリティチャレンジ伴走支援応募様式</a:t>
            </a:r>
            <a:r>
              <a:rPr lang="en-US" altLang="ja-JP" sz="1400" dirty="0"/>
              <a:t>_</a:t>
            </a:r>
            <a:r>
              <a:rPr lang="ja-JP" altLang="en-US" sz="1400" dirty="0"/>
              <a:t>支援①」のファイルをご利用ください。</a:t>
            </a:r>
            <a:endParaRPr kumimoji="1" lang="en-US" altLang="ja-JP" sz="1400" dirty="0"/>
          </a:p>
        </p:txBody>
      </p:sp>
      <p:sp>
        <p:nvSpPr>
          <p:cNvPr id="10" name="正方形/長方形 7">
            <a:extLst>
              <a:ext uri="{FF2B5EF4-FFF2-40B4-BE49-F238E27FC236}">
                <a16:creationId xmlns:a16="http://schemas.microsoft.com/office/drawing/2014/main" id="{017B3DC9-64FA-4FD9-735D-AD4818F55397}"/>
              </a:ext>
            </a:extLst>
          </p:cNvPr>
          <p:cNvSpPr/>
          <p:nvPr/>
        </p:nvSpPr>
        <p:spPr>
          <a:xfrm>
            <a:off x="251520" y="2204864"/>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lang="ja-JP" altLang="en-US" sz="1400">
                <a:solidFill>
                  <a:srgbClr val="000000"/>
                </a:solidFill>
              </a:rPr>
              <a:t>取組の実施</a:t>
            </a:r>
            <a:r>
              <a:rPr lang="ja-JP" altLang="en-US" sz="1400" dirty="0">
                <a:solidFill>
                  <a:srgbClr val="000000"/>
                </a:solidFill>
              </a:rPr>
              <a:t>エリア</a:t>
            </a: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id="{039E0D4D-54AC-3969-B3E8-34643AF6650A}"/>
              </a:ext>
            </a:extLst>
          </p:cNvPr>
          <p:cNvSpPr/>
          <p:nvPr/>
        </p:nvSpPr>
        <p:spPr>
          <a:xfrm>
            <a:off x="249260" y="2512641"/>
            <a:ext cx="8645480" cy="257386"/>
          </a:xfrm>
          <a:prstGeom prst="rect">
            <a:avLst/>
          </a:prstGeom>
          <a:solidFill>
            <a:schemeClr val="accent2"/>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spcBef>
                <a:spcPts val="300"/>
              </a:spcBef>
              <a:spcAft>
                <a:spcPts val="0"/>
              </a:spcAft>
            </a:pPr>
            <a:r>
              <a:rPr lang="ja-JP" altLang="en-US" sz="1400" b="1" kern="100" dirty="0">
                <a:solidFill>
                  <a:schemeClr val="bg1"/>
                </a:solidFill>
                <a:effectLst/>
                <a:latin typeface="+mn-ea"/>
              </a:rPr>
              <a:t>自治体名（都道府県＋市区町村までご記載ください）</a:t>
            </a:r>
            <a:endParaRPr lang="en-US" altLang="ja-JP" sz="1400" b="1" kern="100" dirty="0">
              <a:solidFill>
                <a:schemeClr val="bg1"/>
              </a:solidFill>
              <a:effectLst/>
              <a:latin typeface="+mn-ea"/>
            </a:endParaRPr>
          </a:p>
        </p:txBody>
      </p:sp>
      <p:sp>
        <p:nvSpPr>
          <p:cNvPr id="17" name="正方形/長方形 16">
            <a:extLst>
              <a:ext uri="{FF2B5EF4-FFF2-40B4-BE49-F238E27FC236}">
                <a16:creationId xmlns:a16="http://schemas.microsoft.com/office/drawing/2014/main" id="{BAFCD0D5-7179-2996-2C1E-C8E5633D649A}"/>
              </a:ext>
            </a:extLst>
          </p:cNvPr>
          <p:cNvSpPr/>
          <p:nvPr/>
        </p:nvSpPr>
        <p:spPr>
          <a:xfrm>
            <a:off x="249260" y="2770027"/>
            <a:ext cx="8645480" cy="4626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spcBef>
                <a:spcPts val="300"/>
              </a:spcBef>
              <a:spcAft>
                <a:spcPts val="0"/>
              </a:spcAft>
            </a:pPr>
            <a:endParaRPr lang="en-US" altLang="ja-JP" sz="1400" b="1" kern="100" dirty="0">
              <a:solidFill>
                <a:schemeClr val="tx1"/>
              </a:solidFill>
              <a:effectLst/>
              <a:latin typeface="+mn-ea"/>
            </a:endParaRPr>
          </a:p>
        </p:txBody>
      </p:sp>
    </p:spTree>
    <p:extLst>
      <p:ext uri="{BB962C8B-B14F-4D97-AF65-F5344CB8AC3E}">
        <p14:creationId xmlns:p14="http://schemas.microsoft.com/office/powerpoint/2010/main" val="2026311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19" y="600943"/>
            <a:ext cx="7776865"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その他（任意）</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76557"/>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その他補足すべき内容 （任意・</a:t>
            </a:r>
            <a:r>
              <a:rPr kumimoji="1" lang="en-US" altLang="ja-JP"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2</a:t>
            </a: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ページまで）</a:t>
            </a:r>
            <a:endParaRPr lang="ja-JP" altLang="en-US"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251519" y="1270540"/>
            <a:ext cx="8640961" cy="532681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その他補足すべき内容や書ききれない内容ががある場合のみこちらのページをご記載ください。</a:t>
            </a:r>
            <a:br>
              <a:rPr lang="en-US" altLang="ja-JP" sz="1200" b="0" kern="100" dirty="0">
                <a:solidFill>
                  <a:srgbClr val="FF0000"/>
                </a:solidFill>
                <a:effectLst/>
                <a:latin typeface="+mn-ea"/>
              </a:rPr>
            </a:br>
            <a:r>
              <a:rPr lang="ja-JP" altLang="en-US" sz="1200" b="0" kern="100" dirty="0">
                <a:solidFill>
                  <a:srgbClr val="FF0000"/>
                </a:solidFill>
                <a:effectLst/>
                <a:latin typeface="+mn-ea"/>
              </a:rPr>
              <a:t>　 </a:t>
            </a:r>
            <a:r>
              <a:rPr lang="ja-JP" altLang="en-US" sz="1200" kern="100" dirty="0">
                <a:solidFill>
                  <a:srgbClr val="FF0000"/>
                </a:solidFill>
                <a:latin typeface="+mn-ea"/>
                <a:cs typeface="Times New Roman" panose="02020603050405020304" pitchFamily="18" charset="0"/>
              </a:rPr>
              <a:t>無記載でも審査への影響はありません</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
        <p:nvSpPr>
          <p:cNvPr id="2" name="正方形/長方形 1">
            <a:extLst>
              <a:ext uri="{FF2B5EF4-FFF2-40B4-BE49-F238E27FC236}">
                <a16:creationId xmlns:a16="http://schemas.microsoft.com/office/drawing/2014/main" id="{D4F42DC2-1560-2DA7-8801-D1AEE2A16AAE}"/>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10</a:t>
            </a:r>
          </a:p>
        </p:txBody>
      </p:sp>
    </p:spTree>
    <p:extLst>
      <p:ext uri="{BB962C8B-B14F-4D97-AF65-F5344CB8AC3E}">
        <p14:creationId xmlns:p14="http://schemas.microsoft.com/office/powerpoint/2010/main" val="4008232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7B517075-9424-40C1-9115-2D4520A4157C}"/>
              </a:ext>
            </a:extLst>
          </p:cNvPr>
          <p:cNvGraphicFramePr>
            <a:graphicFrameLocks noChangeAspect="1"/>
          </p:cNvGraphicFramePr>
          <p:nvPr>
            <p:custDataLst>
              <p:tags r:id="rId1"/>
            </p:custDataLst>
          </p:nvPr>
        </p:nvGraphicFramePr>
        <p:xfrm>
          <a:off x="1358" y="197714"/>
          <a:ext cx="1358" cy="1358"/>
        </p:xfrm>
        <a:graphic>
          <a:graphicData uri="http://schemas.openxmlformats.org/presentationml/2006/ole">
            <mc:AlternateContent xmlns:mc="http://schemas.openxmlformats.org/markup-compatibility/2006">
              <mc:Choice xmlns:v="urn:schemas-microsoft-com:vml" Requires="v">
                <p:oleObj name="think-cell スライド" r:id="rId3" imgW="353" imgH="353" progId="TCLayout.ActiveDocument.1">
                  <p:embed/>
                </p:oleObj>
              </mc:Choice>
              <mc:Fallback>
                <p:oleObj name="think-cell スライド" r:id="rId3" imgW="353" imgH="353" progId="TCLayout.ActiveDocument.1">
                  <p:embed/>
                  <p:pic>
                    <p:nvPicPr>
                      <p:cNvPr id="8" name="オブジェクト 7" hidden="1">
                        <a:extLst>
                          <a:ext uri="{FF2B5EF4-FFF2-40B4-BE49-F238E27FC236}">
                            <a16:creationId xmlns:a16="http://schemas.microsoft.com/office/drawing/2014/main" id="{7B517075-9424-40C1-9115-2D4520A4157C}"/>
                          </a:ext>
                        </a:extLst>
                      </p:cNvPr>
                      <p:cNvPicPr/>
                      <p:nvPr/>
                    </p:nvPicPr>
                    <p:blipFill>
                      <a:blip r:embed="rId4"/>
                      <a:stretch>
                        <a:fillRect/>
                      </a:stretch>
                    </p:blipFill>
                    <p:spPr>
                      <a:xfrm>
                        <a:off x="1358" y="197714"/>
                        <a:ext cx="1358" cy="1358"/>
                      </a:xfrm>
                      <a:prstGeom prst="rect">
                        <a:avLst/>
                      </a:prstGeom>
                    </p:spPr>
                  </p:pic>
                </p:oleObj>
              </mc:Fallback>
            </mc:AlternateContent>
          </a:graphicData>
        </a:graphic>
      </p:graphicFrame>
      <p:sp>
        <p:nvSpPr>
          <p:cNvPr id="15" name="Rectangle 67">
            <a:extLst>
              <a:ext uri="{FF2B5EF4-FFF2-40B4-BE49-F238E27FC236}">
                <a16:creationId xmlns:a16="http://schemas.microsoft.com/office/drawing/2014/main" id="{3A337F58-B285-7D98-DD01-BF3372801722}"/>
              </a:ext>
            </a:extLst>
          </p:cNvPr>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a:t>
            </a:r>
          </a:p>
        </p:txBody>
      </p:sp>
      <p:sp>
        <p:nvSpPr>
          <p:cNvPr id="2" name="正方形/長方形 1">
            <a:extLst>
              <a:ext uri="{FF2B5EF4-FFF2-40B4-BE49-F238E27FC236}">
                <a16:creationId xmlns:a16="http://schemas.microsoft.com/office/drawing/2014/main" id="{5008C22B-87DC-BF4F-C48A-14B369A2E623}"/>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a:solidFill>
                  <a:schemeClr val="tx1"/>
                </a:solidFill>
              </a:rPr>
              <a:t>11</a:t>
            </a:r>
            <a:endParaRPr kumimoji="1" lang="ja-JP" altLang="en-US" sz="1480" dirty="0">
              <a:solidFill>
                <a:schemeClr val="tx1"/>
              </a:solidFill>
            </a:endParaRPr>
          </a:p>
        </p:txBody>
      </p:sp>
      <p:graphicFrame>
        <p:nvGraphicFramePr>
          <p:cNvPr id="20" name="表 12">
            <a:extLst>
              <a:ext uri="{FF2B5EF4-FFF2-40B4-BE49-F238E27FC236}">
                <a16:creationId xmlns:a16="http://schemas.microsoft.com/office/drawing/2014/main" id="{5B7B0E01-A945-8301-47E0-D76CA1C4D0DB}"/>
              </a:ext>
            </a:extLst>
          </p:cNvPr>
          <p:cNvGraphicFramePr>
            <a:graphicFrameLocks noGrp="1"/>
          </p:cNvGraphicFramePr>
          <p:nvPr/>
        </p:nvGraphicFramePr>
        <p:xfrm>
          <a:off x="266314" y="4340240"/>
          <a:ext cx="8554162" cy="1920240"/>
        </p:xfrm>
        <a:graphic>
          <a:graphicData uri="http://schemas.openxmlformats.org/drawingml/2006/table">
            <a:tbl>
              <a:tblPr firstRow="1" bandRow="1">
                <a:tableStyleId>{5940675A-B579-460E-94D1-54222C63F5DA}</a:tableStyleId>
              </a:tblPr>
              <a:tblGrid>
                <a:gridCol w="3799986">
                  <a:extLst>
                    <a:ext uri="{9D8B030D-6E8A-4147-A177-3AD203B41FA5}">
                      <a16:colId xmlns:a16="http://schemas.microsoft.com/office/drawing/2014/main" val="20000"/>
                    </a:ext>
                  </a:extLst>
                </a:gridCol>
                <a:gridCol w="594272">
                  <a:extLst>
                    <a:ext uri="{9D8B030D-6E8A-4147-A177-3AD203B41FA5}">
                      <a16:colId xmlns:a16="http://schemas.microsoft.com/office/drawing/2014/main" val="2326779085"/>
                    </a:ext>
                  </a:extLst>
                </a:gridCol>
                <a:gridCol w="594272">
                  <a:extLst>
                    <a:ext uri="{9D8B030D-6E8A-4147-A177-3AD203B41FA5}">
                      <a16:colId xmlns:a16="http://schemas.microsoft.com/office/drawing/2014/main" val="20001"/>
                    </a:ext>
                  </a:extLst>
                </a:gridCol>
                <a:gridCol w="594272">
                  <a:extLst>
                    <a:ext uri="{9D8B030D-6E8A-4147-A177-3AD203B41FA5}">
                      <a16:colId xmlns:a16="http://schemas.microsoft.com/office/drawing/2014/main" val="509676669"/>
                    </a:ext>
                  </a:extLst>
                </a:gridCol>
                <a:gridCol w="594272">
                  <a:extLst>
                    <a:ext uri="{9D8B030D-6E8A-4147-A177-3AD203B41FA5}">
                      <a16:colId xmlns:a16="http://schemas.microsoft.com/office/drawing/2014/main" val="3044282376"/>
                    </a:ext>
                  </a:extLst>
                </a:gridCol>
                <a:gridCol w="594272">
                  <a:extLst>
                    <a:ext uri="{9D8B030D-6E8A-4147-A177-3AD203B41FA5}">
                      <a16:colId xmlns:a16="http://schemas.microsoft.com/office/drawing/2014/main" val="20002"/>
                    </a:ext>
                  </a:extLst>
                </a:gridCol>
                <a:gridCol w="594272">
                  <a:extLst>
                    <a:ext uri="{9D8B030D-6E8A-4147-A177-3AD203B41FA5}">
                      <a16:colId xmlns:a16="http://schemas.microsoft.com/office/drawing/2014/main" val="20003"/>
                    </a:ext>
                  </a:extLst>
                </a:gridCol>
                <a:gridCol w="594272">
                  <a:extLst>
                    <a:ext uri="{9D8B030D-6E8A-4147-A177-3AD203B41FA5}">
                      <a16:colId xmlns:a16="http://schemas.microsoft.com/office/drawing/2014/main" val="20004"/>
                    </a:ext>
                  </a:extLst>
                </a:gridCol>
                <a:gridCol w="594272">
                  <a:extLst>
                    <a:ext uri="{9D8B030D-6E8A-4147-A177-3AD203B41FA5}">
                      <a16:colId xmlns:a16="http://schemas.microsoft.com/office/drawing/2014/main" val="20005"/>
                    </a:ext>
                  </a:extLst>
                </a:gridCol>
              </a:tblGrid>
              <a:tr h="238929">
                <a:tc gridSpan="2">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今年度応募している事業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7">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kumimoji="1" lang="ja-JP" altLang="en-US"/>
                    </a:p>
                  </a:txBody>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R5</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R4</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H30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総務省 「地域課題解決のためのスマートシティ推進事業」</a:t>
                      </a:r>
                      <a:r>
                        <a:rPr kumimoji="1" lang="en-US" altLang="ja-JP" sz="1100" dirty="0">
                          <a:solidFill>
                            <a:schemeClr val="tx1"/>
                          </a:solidFill>
                          <a:latin typeface="Meiryo UI" panose="020B0604030504040204" pitchFamily="50" charset="-128"/>
                          <a:ea typeface="Meiryo UI" panose="020B0604030504040204" pitchFamily="50" charset="-128"/>
                        </a:rPr>
                        <a:t>※1</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経済産業省 「</a:t>
                      </a:r>
                      <a:r>
                        <a:rPr kumimoji="1" lang="zh-TW" altLang="en-US" sz="1100" dirty="0">
                          <a:solidFill>
                            <a:schemeClr val="tx1"/>
                          </a:solidFill>
                          <a:latin typeface="Meiryo UI" panose="020B0604030504040204" pitchFamily="50" charset="-128"/>
                          <a:ea typeface="Meiryo UI" panose="020B0604030504040204" pitchFamily="50" charset="-128"/>
                        </a:rPr>
                        <a:t>地域新</a:t>
                      </a:r>
                      <a:r>
                        <a:rPr kumimoji="1" lang="en-US" altLang="zh-TW" sz="1100" dirty="0" err="1">
                          <a:solidFill>
                            <a:schemeClr val="tx1"/>
                          </a:solidFill>
                          <a:latin typeface="Meiryo UI" panose="020B0604030504040204" pitchFamily="50" charset="-128"/>
                          <a:ea typeface="Meiryo UI" panose="020B0604030504040204" pitchFamily="50" charset="-128"/>
                        </a:rPr>
                        <a:t>MaaS</a:t>
                      </a:r>
                      <a:r>
                        <a:rPr kumimoji="1" lang="zh-TW" altLang="en-US" sz="1100" dirty="0">
                          <a:solidFill>
                            <a:schemeClr val="tx1"/>
                          </a:solidFill>
                          <a:latin typeface="Meiryo UI" panose="020B0604030504040204" pitchFamily="50" charset="-128"/>
                          <a:ea typeface="Meiryo UI" panose="020B0604030504040204" pitchFamily="50" charset="-128"/>
                        </a:rPr>
                        <a:t>創出推進事業</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「日本版</a:t>
                      </a:r>
                      <a:r>
                        <a:rPr kumimoji="1" lang="en-US" altLang="ja-JP" sz="1100" dirty="0" err="1">
                          <a:solidFill>
                            <a:schemeClr val="tx1"/>
                          </a:solidFill>
                          <a:latin typeface="Meiryo UI" panose="020B0604030504040204" pitchFamily="50" charset="-128"/>
                          <a:ea typeface="Meiryo UI" panose="020B0604030504040204" pitchFamily="50" charset="-128"/>
                        </a:rPr>
                        <a:t>MaaS</a:t>
                      </a:r>
                      <a:r>
                        <a:rPr kumimoji="1" lang="ja-JP" altLang="en-US" sz="1100" dirty="0">
                          <a:solidFill>
                            <a:schemeClr val="tx1"/>
                          </a:solidFill>
                          <a:latin typeface="Meiryo UI" panose="020B0604030504040204" pitchFamily="50" charset="-128"/>
                          <a:ea typeface="Meiryo UI" panose="020B0604030504040204" pitchFamily="50" charset="-128"/>
                        </a:rPr>
                        <a:t>推進・支援事業」※2</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３</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21" name="テキスト ボックス 15">
            <a:extLst>
              <a:ext uri="{FF2B5EF4-FFF2-40B4-BE49-F238E27FC236}">
                <a16:creationId xmlns:a16="http://schemas.microsoft.com/office/drawing/2014/main" id="{AEDA3CD8-4E5A-0CDA-60EE-FEEE663CDCF3}"/>
              </a:ext>
            </a:extLst>
          </p:cNvPr>
          <p:cNvSpPr txBox="1"/>
          <p:nvPr/>
        </p:nvSpPr>
        <p:spPr>
          <a:xfrm>
            <a:off x="57870" y="4057327"/>
            <a:ext cx="5673838"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関連事業応募・採択状況</a:t>
            </a:r>
            <a:r>
              <a:rPr kumimoji="1" lang="en-US" altLang="ja-JP" sz="1400" dirty="0">
                <a:latin typeface="+mn-ea"/>
                <a:ea typeface="+mn-ea"/>
              </a:rPr>
              <a:t>】</a:t>
            </a:r>
            <a:r>
              <a:rPr kumimoji="1" lang="ja-JP" altLang="en-US" sz="1400" dirty="0">
                <a:latin typeface="+mn-ea"/>
                <a:ea typeface="+mn-ea"/>
              </a:rPr>
              <a:t>　</a:t>
            </a:r>
            <a:r>
              <a:rPr kumimoji="1" lang="ja-JP" altLang="en-US" sz="1050" dirty="0">
                <a:solidFill>
                  <a:srgbClr val="FF0000"/>
                </a:solidFill>
                <a:latin typeface="+mn-ea"/>
                <a:ea typeface="+mn-ea"/>
              </a:rPr>
              <a:t>該当する事業に○をつけてください</a:t>
            </a:r>
          </a:p>
        </p:txBody>
      </p:sp>
      <p:graphicFrame>
        <p:nvGraphicFramePr>
          <p:cNvPr id="22" name="表 4">
            <a:extLst>
              <a:ext uri="{FF2B5EF4-FFF2-40B4-BE49-F238E27FC236}">
                <a16:creationId xmlns:a16="http://schemas.microsoft.com/office/drawing/2014/main" id="{0070108C-0893-3617-6AD3-FFD5CF32D210}"/>
              </a:ext>
            </a:extLst>
          </p:cNvPr>
          <p:cNvGraphicFramePr>
            <a:graphicFrameLocks noGrp="1"/>
          </p:cNvGraphicFramePr>
          <p:nvPr/>
        </p:nvGraphicFramePr>
        <p:xfrm>
          <a:off x="266314" y="925458"/>
          <a:ext cx="8554160" cy="304038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3855">
                <a:tc rowSpan="2">
                  <a:txBody>
                    <a:bodyPr/>
                    <a:lstStyle/>
                    <a:p>
                      <a:r>
                        <a:rPr kumimoji="1" lang="ja-JP" altLang="en-US" sz="1200" dirty="0">
                          <a:solidFill>
                            <a:schemeClr val="tx1"/>
                          </a:solidFill>
                          <a:latin typeface="+mn-ea"/>
                          <a:ea typeface="+mn-ea"/>
                        </a:rPr>
                        <a:t>内閣府 「未来技術社会実装事業」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0"/>
                  </a:ext>
                </a:extLst>
              </a:tr>
              <a:tr h="223855">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1"/>
                  </a:ext>
                </a:extLst>
              </a:tr>
              <a:tr h="223855">
                <a:tc rowSpan="2">
                  <a:txBody>
                    <a:bodyPr/>
                    <a:lstStyle/>
                    <a:p>
                      <a:r>
                        <a:rPr lang="ja-JP" altLang="en-US" sz="1200" dirty="0">
                          <a:solidFill>
                            <a:schemeClr val="tx1"/>
                          </a:solidFill>
                          <a:latin typeface="+mn-ea"/>
                          <a:ea typeface="+mn-ea"/>
                        </a:rPr>
                        <a:t>総務省 「地域課題解決のためのスマートシティ推進事業」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466364">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r>
                        <a:rPr kumimoji="1" lang="en-US" altLang="ja-JP" sz="1050" i="1" dirty="0">
                          <a:solidFill>
                            <a:schemeClr val="tx1"/>
                          </a:solidFill>
                          <a:latin typeface="+mn-ea"/>
                          <a:ea typeface="+mn-ea"/>
                        </a:rPr>
                        <a:t>※</a:t>
                      </a:r>
                      <a:r>
                        <a:rPr kumimoji="1" lang="ja-JP" altLang="en-US" sz="1050" i="1" dirty="0">
                          <a:solidFill>
                            <a:schemeClr val="tx1"/>
                          </a:solidFill>
                          <a:latin typeface="+mn-ea"/>
                          <a:ea typeface="+mn-ea"/>
                        </a:rPr>
                        <a:t>　実施団体（補助事業者）となる地方公共団体又は民間事業者等の名称を記載</a:t>
                      </a:r>
                    </a:p>
                    <a:p>
                      <a:r>
                        <a:rPr kumimoji="1" lang="ja-JP" altLang="en-US" sz="1050" i="1" dirty="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22385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経済産業省 「</a:t>
                      </a:r>
                      <a:r>
                        <a:rPr kumimoji="1" lang="zh-TW" altLang="en-US" sz="1200" dirty="0">
                          <a:solidFill>
                            <a:schemeClr val="tx1"/>
                          </a:solidFill>
                          <a:latin typeface="+mn-ea"/>
                          <a:ea typeface="+mn-ea"/>
                        </a:rPr>
                        <a:t>地域新</a:t>
                      </a:r>
                      <a:r>
                        <a:rPr kumimoji="1" lang="en-US" altLang="zh-TW" sz="1200" dirty="0" err="1">
                          <a:solidFill>
                            <a:schemeClr val="tx1"/>
                          </a:solidFill>
                          <a:latin typeface="+mn-ea"/>
                          <a:ea typeface="+mn-ea"/>
                        </a:rPr>
                        <a:t>MaaS</a:t>
                      </a:r>
                      <a:r>
                        <a:rPr kumimoji="1" lang="zh-TW" altLang="en-US" sz="1200" dirty="0">
                          <a:solidFill>
                            <a:schemeClr val="tx1"/>
                          </a:solidFill>
                          <a:latin typeface="+mn-ea"/>
                          <a:ea typeface="+mn-ea"/>
                        </a:rPr>
                        <a:t>創出推進事業</a:t>
                      </a:r>
                      <a:r>
                        <a:rPr kumimoji="1" lang="ja-JP" altLang="en-US" sz="1200" dirty="0">
                          <a:solidFill>
                            <a:schemeClr val="tx1"/>
                          </a:solidFill>
                          <a:latin typeface="+mn-ea"/>
                          <a:ea typeface="+mn-ea"/>
                        </a:rPr>
                        <a:t>」</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2385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5"/>
                  </a:ext>
                </a:extLst>
              </a:tr>
              <a:tr h="22385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a:t>
                      </a:r>
                    </a:p>
                  </a:txBody>
                  <a:tcPr/>
                </a:tc>
                <a:tc>
                  <a:txBody>
                    <a:bodyPr/>
                    <a:lstStyle/>
                    <a:p>
                      <a:r>
                        <a:rPr kumimoji="1" lang="ja-JP" altLang="en-US" sz="1200" dirty="0">
                          <a:solidFill>
                            <a:schemeClr val="tx1"/>
                          </a:solidFill>
                          <a:latin typeface="+mn-ea"/>
                          <a:ea typeface="+mn-ea"/>
                        </a:rPr>
                        <a:t>事業名</a:t>
                      </a:r>
                      <a:endParaRPr kumimoji="1" lang="ja-JP" altLang="en-US" sz="1200" strike="sngStrike" dirty="0">
                        <a:solidFill>
                          <a:srgbClr val="00B050"/>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r h="22385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申請者</a:t>
                      </a:r>
                    </a:p>
                  </a:txBody>
                  <a:tcPr/>
                </a:tc>
                <a:tc>
                  <a:txBody>
                    <a:bodyPr/>
                    <a:lstStyle/>
                    <a:p>
                      <a:pPr algn="just">
                        <a:spcAft>
                          <a:spcPts val="0"/>
                        </a:spcAft>
                      </a:pP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050" i="1" kern="100" dirty="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3855">
                <a:tc rowSpan="2">
                  <a:txBody>
                    <a:bodyPr/>
                    <a:lstStyle/>
                    <a:p>
                      <a:r>
                        <a:rPr kumimoji="1" lang="ja-JP" altLang="en-US" sz="1200" dirty="0">
                          <a:solidFill>
                            <a:schemeClr val="tx1"/>
                          </a:solidFill>
                          <a:latin typeface="+mn-ea"/>
                          <a:ea typeface="+mn-ea"/>
                        </a:rPr>
                        <a:t>国土交通省 「スマートシティ実装化支援事業」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8"/>
                  </a:ext>
                </a:extLst>
              </a:tr>
              <a:tr h="22385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9"/>
                  </a:ext>
                </a:extLst>
              </a:tr>
            </a:tbl>
          </a:graphicData>
        </a:graphic>
      </p:graphicFrame>
      <p:sp>
        <p:nvSpPr>
          <p:cNvPr id="23" name="テキスト ボックス 18">
            <a:extLst>
              <a:ext uri="{FF2B5EF4-FFF2-40B4-BE49-F238E27FC236}">
                <a16:creationId xmlns:a16="http://schemas.microsoft.com/office/drawing/2014/main" id="{CEADCA93-1A7B-F708-B0EF-239CF544EEF2}"/>
              </a:ext>
            </a:extLst>
          </p:cNvPr>
          <p:cNvSpPr txBox="1"/>
          <p:nvPr/>
        </p:nvSpPr>
        <p:spPr>
          <a:xfrm>
            <a:off x="57870" y="600943"/>
            <a:ext cx="5234210"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応募事業</a:t>
            </a:r>
            <a:r>
              <a:rPr kumimoji="1" lang="en-US" altLang="ja-JP" sz="1400" dirty="0">
                <a:latin typeface="+mn-ea"/>
                <a:ea typeface="+mn-ea"/>
              </a:rPr>
              <a:t>】</a:t>
            </a:r>
            <a:r>
              <a:rPr kumimoji="1" lang="ja-JP" altLang="en-US" sz="1400" dirty="0">
                <a:latin typeface="+mn-ea"/>
                <a:ea typeface="+mn-ea"/>
              </a:rPr>
              <a:t>　</a:t>
            </a:r>
            <a:r>
              <a:rPr kumimoji="1" lang="ja-JP" altLang="en-US" sz="1400" dirty="0">
                <a:solidFill>
                  <a:srgbClr val="FF0000"/>
                </a:solidFill>
                <a:latin typeface="+mn-ea"/>
                <a:ea typeface="+mn-ea"/>
              </a:rPr>
              <a:t>本年度応募している事業について記載してください</a:t>
            </a:r>
            <a:endParaRPr kumimoji="1" lang="ja-JP" altLang="en-US" sz="1400" i="1" dirty="0">
              <a:solidFill>
                <a:srgbClr val="FF0000"/>
              </a:solidFill>
              <a:latin typeface="+mn-ea"/>
              <a:ea typeface="+mn-ea"/>
            </a:endParaRPr>
          </a:p>
        </p:txBody>
      </p:sp>
      <p:sp>
        <p:nvSpPr>
          <p:cNvPr id="24" name="テキスト ボックス 16">
            <a:extLst>
              <a:ext uri="{FF2B5EF4-FFF2-40B4-BE49-F238E27FC236}">
                <a16:creationId xmlns:a16="http://schemas.microsoft.com/office/drawing/2014/main" id="{E24484D3-70E8-ADCA-EB4B-4E958DD891C7}"/>
              </a:ext>
            </a:extLst>
          </p:cNvPr>
          <p:cNvSpPr txBox="1"/>
          <p:nvPr/>
        </p:nvSpPr>
        <p:spPr>
          <a:xfrm>
            <a:off x="467544" y="6337526"/>
            <a:ext cx="8676456" cy="553998"/>
          </a:xfrm>
          <a:prstGeom prst="rect">
            <a:avLst/>
          </a:prstGeom>
          <a:noFill/>
        </p:spPr>
        <p:txBody>
          <a:bodyPr wrap="square" rtlCol="0">
            <a:spAutoFit/>
          </a:bodyPr>
          <a:lstStyle/>
          <a:p>
            <a:pPr algn="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：施策名は、平成</a:t>
            </a:r>
            <a:r>
              <a:rPr lang="en-US" altLang="ja-JP" sz="1000" dirty="0">
                <a:latin typeface="Meiryo UI" panose="020B0604030504040204" pitchFamily="50" charset="-128"/>
                <a:ea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rPr>
              <a:t>年度～令和２年度「データ利活用型スマートシティ推進事業」、令和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年度「データ連携促進型スマートシティ推進事業」</a:t>
            </a:r>
            <a:endParaRPr lang="en-US" altLang="ja-JP" sz="1000" dirty="0">
              <a:latin typeface="Meiryo UI" panose="020B0604030504040204" pitchFamily="50" charset="-128"/>
              <a:ea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rPr>
              <a:t>※2：令和元年度の施策名は「新モビリティサービス推進事業」</a:t>
            </a:r>
            <a:endParaRPr lang="en-US" altLang="ja-JP" sz="1000" dirty="0">
              <a:latin typeface="Meiryo UI" panose="020B0604030504040204" pitchFamily="50" charset="-128"/>
              <a:ea typeface="Meiryo UI" panose="020B0604030504040204" pitchFamily="50" charset="-128"/>
            </a:endParaRPr>
          </a:p>
          <a:p>
            <a:pPr algn="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３：令和元～３年度「スマートシティモデルプロジェクト」</a:t>
            </a:r>
          </a:p>
        </p:txBody>
      </p:sp>
    </p:spTree>
    <p:extLst>
      <p:ext uri="{BB962C8B-B14F-4D97-AF65-F5344CB8AC3E}">
        <p14:creationId xmlns:p14="http://schemas.microsoft.com/office/powerpoint/2010/main" val="1811554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7B517075-9424-40C1-9115-2D4520A4157C}"/>
              </a:ext>
            </a:extLst>
          </p:cNvPr>
          <p:cNvGraphicFramePr>
            <a:graphicFrameLocks noChangeAspect="1"/>
          </p:cNvGraphicFramePr>
          <p:nvPr>
            <p:custDataLst>
              <p:tags r:id="rId1"/>
            </p:custDataLst>
            <p:extLst>
              <p:ext uri="{D42A27DB-BD31-4B8C-83A1-F6EECF244321}">
                <p14:modId xmlns:p14="http://schemas.microsoft.com/office/powerpoint/2010/main" val="1827860869"/>
              </p:ext>
            </p:extLst>
          </p:nvPr>
        </p:nvGraphicFramePr>
        <p:xfrm>
          <a:off x="1358" y="197714"/>
          <a:ext cx="1358" cy="1358"/>
        </p:xfrm>
        <a:graphic>
          <a:graphicData uri="http://schemas.openxmlformats.org/presentationml/2006/ole">
            <mc:AlternateContent xmlns:mc="http://schemas.openxmlformats.org/markup-compatibility/2006">
              <mc:Choice xmlns:v="urn:schemas-microsoft-com:vml" Requires="v">
                <p:oleObj name="think-cell スライド" r:id="rId3" imgW="353" imgH="353" progId="TCLayout.ActiveDocument.1">
                  <p:embed/>
                </p:oleObj>
              </mc:Choice>
              <mc:Fallback>
                <p:oleObj name="think-cell スライド" r:id="rId3" imgW="353" imgH="353" progId="TCLayout.ActiveDocument.1">
                  <p:embed/>
                  <p:pic>
                    <p:nvPicPr>
                      <p:cNvPr id="8" name="オブジェクト 7" hidden="1">
                        <a:extLst>
                          <a:ext uri="{FF2B5EF4-FFF2-40B4-BE49-F238E27FC236}">
                            <a16:creationId xmlns:a16="http://schemas.microsoft.com/office/drawing/2014/main" id="{7B517075-9424-40C1-9115-2D4520A4157C}"/>
                          </a:ext>
                        </a:extLst>
                      </p:cNvPr>
                      <p:cNvPicPr/>
                      <p:nvPr/>
                    </p:nvPicPr>
                    <p:blipFill>
                      <a:blip r:embed="rId4"/>
                      <a:stretch>
                        <a:fillRect/>
                      </a:stretch>
                    </p:blipFill>
                    <p:spPr>
                      <a:xfrm>
                        <a:off x="1358" y="197714"/>
                        <a:ext cx="1358" cy="1358"/>
                      </a:xfrm>
                      <a:prstGeom prst="rect">
                        <a:avLst/>
                      </a:prstGeom>
                    </p:spPr>
                  </p:pic>
                </p:oleObj>
              </mc:Fallback>
            </mc:AlternateContent>
          </a:graphicData>
        </a:graphic>
      </p:graphicFrame>
      <p:sp>
        <p:nvSpPr>
          <p:cNvPr id="15" name="Rectangle 67">
            <a:extLst>
              <a:ext uri="{FF2B5EF4-FFF2-40B4-BE49-F238E27FC236}">
                <a16:creationId xmlns:a16="http://schemas.microsoft.com/office/drawing/2014/main" id="{3A337F58-B285-7D98-DD01-BF3372801722}"/>
              </a:ext>
            </a:extLst>
          </p:cNvPr>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（参考資料）募集要領　別添１</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-2</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id="{488D2336-A2F3-B202-69E2-BD6297C18276}"/>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2</a:t>
            </a:r>
            <a:endParaRPr kumimoji="1" lang="ja-JP" altLang="en-US" sz="1480" dirty="0">
              <a:solidFill>
                <a:schemeClr val="tx1"/>
              </a:solidFill>
            </a:endParaRPr>
          </a:p>
        </p:txBody>
      </p:sp>
      <p:graphicFrame>
        <p:nvGraphicFramePr>
          <p:cNvPr id="2" name="表 1">
            <a:extLst>
              <a:ext uri="{FF2B5EF4-FFF2-40B4-BE49-F238E27FC236}">
                <a16:creationId xmlns:a16="http://schemas.microsoft.com/office/drawing/2014/main" id="{F66B3E50-CEBC-6B9B-82FA-6EC34C30F347}"/>
              </a:ext>
            </a:extLst>
          </p:cNvPr>
          <p:cNvGraphicFramePr>
            <a:graphicFrameLocks noGrp="1"/>
          </p:cNvGraphicFramePr>
          <p:nvPr>
            <p:extLst>
              <p:ext uri="{D42A27DB-BD31-4B8C-83A1-F6EECF244321}">
                <p14:modId xmlns:p14="http://schemas.microsoft.com/office/powerpoint/2010/main" val="2552023429"/>
              </p:ext>
            </p:extLst>
          </p:nvPr>
        </p:nvGraphicFramePr>
        <p:xfrm>
          <a:off x="251520" y="1988840"/>
          <a:ext cx="8600579" cy="4032447"/>
        </p:xfrm>
        <a:graphic>
          <a:graphicData uri="http://schemas.openxmlformats.org/drawingml/2006/table">
            <a:tbl>
              <a:tblPr/>
              <a:tblGrid>
                <a:gridCol w="720080">
                  <a:extLst>
                    <a:ext uri="{9D8B030D-6E8A-4147-A177-3AD203B41FA5}">
                      <a16:colId xmlns:a16="http://schemas.microsoft.com/office/drawing/2014/main" val="1304121162"/>
                    </a:ext>
                  </a:extLst>
                </a:gridCol>
                <a:gridCol w="2160240">
                  <a:extLst>
                    <a:ext uri="{9D8B030D-6E8A-4147-A177-3AD203B41FA5}">
                      <a16:colId xmlns:a16="http://schemas.microsoft.com/office/drawing/2014/main" val="1745479314"/>
                    </a:ext>
                  </a:extLst>
                </a:gridCol>
                <a:gridCol w="5720259">
                  <a:extLst>
                    <a:ext uri="{9D8B030D-6E8A-4147-A177-3AD203B41FA5}">
                      <a16:colId xmlns:a16="http://schemas.microsoft.com/office/drawing/2014/main" val="1182994437"/>
                    </a:ext>
                  </a:extLst>
                </a:gridCol>
              </a:tblGrid>
              <a:tr h="267927">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大項目</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小項目</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詳細</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4287556086"/>
                  </a:ext>
                </a:extLst>
              </a:tr>
              <a:tr h="627420">
                <a:tc>
                  <a:txBody>
                    <a:bodyPr/>
                    <a:lstStyle/>
                    <a:p>
                      <a:pPr algn="l" fontAlgn="ctr"/>
                      <a:r>
                        <a:rPr lang="ja-JP" altLang="en-US" sz="1000" b="0" i="0" u="none" strike="noStrike" dirty="0">
                          <a:solidFill>
                            <a:srgbClr val="000000"/>
                          </a:solidFill>
                          <a:effectLst/>
                          <a:latin typeface="+mn-ea"/>
                          <a:ea typeface="+mn-ea"/>
                        </a:rPr>
                        <a:t>応募理由</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lang="ja-JP" altLang="en-US" sz="1000" b="0" i="0" u="none" strike="noStrike" dirty="0">
                          <a:solidFill>
                            <a:srgbClr val="000000"/>
                          </a:solidFill>
                          <a:effectLst/>
                          <a:latin typeface="+mn-ea"/>
                          <a:ea typeface="+mn-ea"/>
                        </a:rPr>
                        <a:t>（１）伴走支援の必要性</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n-ea"/>
                          <a:ea typeface="+mn-ea"/>
                          <a:cs typeface="+mn-cs"/>
                        </a:rPr>
                        <a:t>伴走支援に応募した背景・目的や、本支援に期待する事項等を具体的に記載</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34706628"/>
                  </a:ext>
                </a:extLst>
              </a:tr>
              <a:tr h="627420">
                <a:tc>
                  <a:txBody>
                    <a:bodyPr/>
                    <a:lstStyle/>
                    <a:p>
                      <a:pPr algn="l" fontAlgn="ctr"/>
                      <a:r>
                        <a:rPr lang="ja-JP" altLang="en-US" sz="1000" b="0" i="0" u="none" strike="noStrike" dirty="0">
                          <a:solidFill>
                            <a:srgbClr val="000000"/>
                          </a:solidFill>
                          <a:effectLst/>
                          <a:latin typeface="+mn-ea"/>
                          <a:ea typeface="+mn-ea"/>
                        </a:rPr>
                        <a:t>現状把握</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lang="ja-JP" altLang="en-US" sz="1000" b="0" i="0" u="none" strike="noStrike" dirty="0">
                          <a:solidFill>
                            <a:srgbClr val="000000"/>
                          </a:solidFill>
                          <a:effectLst/>
                          <a:latin typeface="+mn-ea"/>
                          <a:ea typeface="+mn-ea"/>
                        </a:rPr>
                        <a:t>（２）対象エリアの概要と課題</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n-ea"/>
                          <a:ea typeface="+mn-ea"/>
                          <a:cs typeface="+mn-cs"/>
                        </a:rPr>
                        <a:t>対象としているエリアの概要と当該エリアが抱える地域課題・交通課題等を具体的に記載</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514785817"/>
                  </a:ext>
                </a:extLst>
              </a:tr>
              <a:tr h="627420">
                <a:tc>
                  <a:txBody>
                    <a:bodyPr/>
                    <a:lstStyle/>
                    <a:p>
                      <a:pPr algn="l" fontAlgn="ctr"/>
                      <a:r>
                        <a:rPr lang="ja-JP" altLang="en-US" sz="1000" b="0" i="0" u="none" strike="noStrike" dirty="0">
                          <a:solidFill>
                            <a:srgbClr val="000000"/>
                          </a:solidFill>
                          <a:effectLst/>
                          <a:latin typeface="+mn-ea"/>
                          <a:ea typeface="+mn-ea"/>
                        </a:rPr>
                        <a:t>過年度</a:t>
                      </a:r>
                      <a:br>
                        <a:rPr lang="en-US" altLang="ja-JP" sz="1000" b="0" i="0" u="none" strike="noStrike" dirty="0">
                          <a:solidFill>
                            <a:srgbClr val="000000"/>
                          </a:solidFill>
                          <a:effectLst/>
                          <a:latin typeface="+mn-ea"/>
                          <a:ea typeface="+mn-ea"/>
                        </a:rPr>
                      </a:br>
                      <a:r>
                        <a:rPr lang="ja-JP" altLang="en-US" sz="1000" b="0" i="0" u="none" strike="noStrike" dirty="0">
                          <a:solidFill>
                            <a:srgbClr val="000000"/>
                          </a:solidFill>
                          <a:effectLst/>
                          <a:latin typeface="+mn-ea"/>
                          <a:ea typeface="+mn-ea"/>
                        </a:rPr>
                        <a:t>実証実験</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lang="ja-JP" altLang="en-US" sz="1000" b="0" i="0" u="none" strike="noStrike" dirty="0">
                          <a:solidFill>
                            <a:srgbClr val="000000"/>
                          </a:solidFill>
                          <a:effectLst/>
                          <a:latin typeface="+mn-ea"/>
                          <a:ea typeface="+mn-ea"/>
                        </a:rPr>
                        <a:t>（３）過去実施した実証実験の概要</a:t>
                      </a:r>
                      <a:br>
                        <a:rPr lang="en-US" altLang="ja-JP" sz="1000" b="0" i="0" u="none" strike="noStrike" dirty="0">
                          <a:solidFill>
                            <a:srgbClr val="000000"/>
                          </a:solidFill>
                          <a:effectLst/>
                          <a:latin typeface="+mn-ea"/>
                          <a:ea typeface="+mn-ea"/>
                        </a:rPr>
                      </a:br>
                      <a:r>
                        <a:rPr lang="ja-JP" altLang="en-US" sz="1000" b="0" i="0" u="none" strike="noStrike" dirty="0">
                          <a:solidFill>
                            <a:srgbClr val="000000"/>
                          </a:solidFill>
                          <a:effectLst/>
                          <a:latin typeface="+mn-ea"/>
                          <a:ea typeface="+mn-ea"/>
                        </a:rPr>
                        <a:t>および実証の結果・課題</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n-ea"/>
                          <a:ea typeface="+mn-ea"/>
                          <a:cs typeface="+mn-cs"/>
                        </a:rPr>
                        <a:t>過去</a:t>
                      </a:r>
                      <a:r>
                        <a:rPr kumimoji="1" lang="en-US" altLang="ja-JP" sz="1000" b="0" i="0" u="none" strike="noStrike" kern="1200" dirty="0">
                          <a:solidFill>
                            <a:srgbClr val="000000"/>
                          </a:solidFill>
                          <a:effectLst/>
                          <a:latin typeface="+mn-ea"/>
                          <a:ea typeface="+mn-ea"/>
                          <a:cs typeface="+mn-cs"/>
                        </a:rPr>
                        <a:t>3</a:t>
                      </a:r>
                      <a:r>
                        <a:rPr kumimoji="1" lang="ja-JP" altLang="en-US" sz="1000" b="0" i="0" u="none" strike="noStrike" kern="1200" dirty="0">
                          <a:solidFill>
                            <a:srgbClr val="000000"/>
                          </a:solidFill>
                          <a:effectLst/>
                          <a:latin typeface="+mn-ea"/>
                          <a:ea typeface="+mn-ea"/>
                          <a:cs typeface="+mn-cs"/>
                        </a:rPr>
                        <a:t>年以内（</a:t>
                      </a:r>
                      <a:r>
                        <a:rPr kumimoji="1" lang="en-US" altLang="ja-JP" sz="1000" b="0" i="0" u="none" strike="noStrike" kern="1200" dirty="0">
                          <a:solidFill>
                            <a:srgbClr val="000000"/>
                          </a:solidFill>
                          <a:effectLst/>
                          <a:latin typeface="+mn-ea"/>
                          <a:ea typeface="+mn-ea"/>
                          <a:cs typeface="+mn-cs"/>
                        </a:rPr>
                        <a:t>2021/4</a:t>
                      </a:r>
                      <a:r>
                        <a:rPr kumimoji="1" lang="ja-JP" altLang="en-US" sz="1000" b="0" i="0" u="none" strike="noStrike" kern="1200" dirty="0">
                          <a:solidFill>
                            <a:srgbClr val="000000"/>
                          </a:solidFill>
                          <a:effectLst/>
                          <a:latin typeface="+mn-ea"/>
                          <a:ea typeface="+mn-ea"/>
                          <a:cs typeface="+mn-cs"/>
                        </a:rPr>
                        <a:t>～</a:t>
                      </a:r>
                      <a:r>
                        <a:rPr kumimoji="1" lang="en-US" altLang="ja-JP" sz="1000" b="0" i="0" u="none" strike="noStrike" kern="1200" dirty="0">
                          <a:solidFill>
                            <a:srgbClr val="000000"/>
                          </a:solidFill>
                          <a:effectLst/>
                          <a:latin typeface="+mn-ea"/>
                          <a:ea typeface="+mn-ea"/>
                          <a:cs typeface="+mn-cs"/>
                        </a:rPr>
                        <a:t>2024/3</a:t>
                      </a:r>
                      <a:r>
                        <a:rPr kumimoji="1" lang="ja-JP" altLang="en-US" sz="1000" b="0" i="0" u="none" strike="noStrike" kern="1200" dirty="0">
                          <a:solidFill>
                            <a:srgbClr val="000000"/>
                          </a:solidFill>
                          <a:effectLst/>
                          <a:latin typeface="+mn-ea"/>
                          <a:ea typeface="+mn-ea"/>
                          <a:cs typeface="+mn-cs"/>
                        </a:rPr>
                        <a:t>）に行った</a:t>
                      </a:r>
                      <a:r>
                        <a:rPr kumimoji="1" lang="ja-JP" altLang="en-US" sz="1000" dirty="0">
                          <a:solidFill>
                            <a:schemeClr val="tx1"/>
                          </a:solidFill>
                        </a:rPr>
                        <a:t>実証実験の概要や、その結果・課題を具体的に記載</a:t>
                      </a:r>
                      <a:endParaRPr kumimoji="1" lang="ja-JP" altLang="en-US" sz="1000" b="0" i="0" u="none" strike="noStrike" kern="1200" dirty="0">
                        <a:solidFill>
                          <a:srgbClr val="000000"/>
                        </a:solidFill>
                        <a:effectLst/>
                        <a:latin typeface="+mn-ea"/>
                        <a:ea typeface="+mn-ea"/>
                        <a:cs typeface="+mn-cs"/>
                      </a:endParaRP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093437393"/>
                  </a:ext>
                </a:extLst>
              </a:tr>
              <a:tr h="627420">
                <a:tc>
                  <a:txBody>
                    <a:bodyPr/>
                    <a:lstStyle/>
                    <a:p>
                      <a:pPr algn="l" fontAlgn="ctr"/>
                      <a:r>
                        <a:rPr lang="ja-JP" altLang="en-US" sz="1000" b="0" i="0" u="none" strike="noStrike" dirty="0">
                          <a:solidFill>
                            <a:srgbClr val="000000"/>
                          </a:solidFill>
                          <a:effectLst/>
                          <a:latin typeface="+mn-ea"/>
                          <a:ea typeface="+mn-ea"/>
                        </a:rPr>
                        <a:t>本年度</a:t>
                      </a:r>
                      <a:br>
                        <a:rPr lang="en-US" altLang="ja-JP" sz="1000" b="0" i="0" u="none" strike="noStrike" dirty="0">
                          <a:solidFill>
                            <a:srgbClr val="000000"/>
                          </a:solidFill>
                          <a:effectLst/>
                          <a:latin typeface="+mn-ea"/>
                          <a:ea typeface="+mn-ea"/>
                        </a:rPr>
                      </a:br>
                      <a:r>
                        <a:rPr lang="ja-JP" altLang="en-US" sz="1000" b="0" i="0" u="none" strike="noStrike" dirty="0">
                          <a:solidFill>
                            <a:srgbClr val="000000"/>
                          </a:solidFill>
                          <a:effectLst/>
                          <a:latin typeface="+mn-ea"/>
                          <a:ea typeface="+mn-ea"/>
                        </a:rPr>
                        <a:t>実証実験</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lang="ja-JP" altLang="en-US" sz="1000" b="0" i="0" u="none" strike="noStrike" dirty="0">
                          <a:solidFill>
                            <a:srgbClr val="000000"/>
                          </a:solidFill>
                          <a:effectLst/>
                          <a:latin typeface="+mn-ea"/>
                          <a:ea typeface="+mn-ea"/>
                        </a:rPr>
                        <a:t>（４）本年度実証実験計画の概要</a:t>
                      </a:r>
                      <a:br>
                        <a:rPr lang="en-US" altLang="ja-JP" sz="1000" b="0" i="0" u="none" strike="noStrike" dirty="0">
                          <a:solidFill>
                            <a:srgbClr val="000000"/>
                          </a:solidFill>
                          <a:effectLst/>
                          <a:latin typeface="+mn-ea"/>
                          <a:ea typeface="+mn-ea"/>
                        </a:rPr>
                      </a:br>
                      <a:r>
                        <a:rPr lang="ja-JP" altLang="en-US" sz="1000" b="0" i="0" u="none" strike="noStrike" dirty="0">
                          <a:solidFill>
                            <a:srgbClr val="000000"/>
                          </a:solidFill>
                          <a:effectLst/>
                          <a:latin typeface="+mn-ea"/>
                          <a:ea typeface="+mn-ea"/>
                        </a:rPr>
                        <a:t>・検証したい点</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n-ea"/>
                          <a:ea typeface="+mn-ea"/>
                          <a:cs typeface="+mn-cs"/>
                        </a:rPr>
                        <a:t>本年度（</a:t>
                      </a:r>
                      <a:r>
                        <a:rPr kumimoji="1" lang="en-US" altLang="ja-JP" sz="1000" b="0" i="0" u="none" strike="noStrike" kern="1200" dirty="0">
                          <a:solidFill>
                            <a:srgbClr val="000000"/>
                          </a:solidFill>
                          <a:effectLst/>
                          <a:latin typeface="+mn-ea"/>
                          <a:ea typeface="+mn-ea"/>
                          <a:cs typeface="+mn-cs"/>
                        </a:rPr>
                        <a:t>2024/4</a:t>
                      </a:r>
                      <a:r>
                        <a:rPr kumimoji="1" lang="ja-JP" altLang="en-US" sz="1000" b="0" i="0" u="none" strike="noStrike" kern="1200" dirty="0">
                          <a:solidFill>
                            <a:srgbClr val="000000"/>
                          </a:solidFill>
                          <a:effectLst/>
                          <a:latin typeface="+mn-ea"/>
                          <a:ea typeface="+mn-ea"/>
                          <a:cs typeface="+mn-cs"/>
                        </a:rPr>
                        <a:t>～</a:t>
                      </a:r>
                      <a:r>
                        <a:rPr kumimoji="1" lang="en-US" altLang="ja-JP" sz="1000" b="0" i="0" u="none" strike="noStrike" kern="1200" dirty="0">
                          <a:solidFill>
                            <a:srgbClr val="000000"/>
                          </a:solidFill>
                          <a:effectLst/>
                          <a:latin typeface="+mn-ea"/>
                          <a:ea typeface="+mn-ea"/>
                          <a:cs typeface="+mn-cs"/>
                        </a:rPr>
                        <a:t>2025/3</a:t>
                      </a:r>
                      <a:r>
                        <a:rPr kumimoji="1" lang="ja-JP" altLang="en-US" sz="1000" b="0" i="0" u="none" strike="noStrike" kern="1200" dirty="0">
                          <a:solidFill>
                            <a:srgbClr val="000000"/>
                          </a:solidFill>
                          <a:effectLst/>
                          <a:latin typeface="+mn-ea"/>
                          <a:ea typeface="+mn-ea"/>
                          <a:cs typeface="+mn-cs"/>
                        </a:rPr>
                        <a:t>）に行う予定の</a:t>
                      </a:r>
                      <a:r>
                        <a:rPr kumimoji="1" lang="ja-JP" altLang="en-US" sz="1000" dirty="0">
                          <a:solidFill>
                            <a:schemeClr val="tx1"/>
                          </a:solidFill>
                        </a:rPr>
                        <a:t>実証実験の概要や、過年度の実証を踏まえ重点的に検証したい事項を記載</a:t>
                      </a:r>
                      <a:endParaRPr kumimoji="1" lang="ja-JP" altLang="en-US" sz="1000" b="0" i="0" u="none" strike="noStrike" kern="1200" dirty="0">
                        <a:solidFill>
                          <a:srgbClr val="000000"/>
                        </a:solidFill>
                        <a:effectLst/>
                        <a:latin typeface="+mn-ea"/>
                        <a:ea typeface="+mn-ea"/>
                        <a:cs typeface="+mn-cs"/>
                      </a:endParaRP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95469480"/>
                  </a:ext>
                </a:extLst>
              </a:tr>
              <a:tr h="627420">
                <a:tc rowSpan="2">
                  <a:txBody>
                    <a:bodyPr/>
                    <a:lstStyle/>
                    <a:p>
                      <a:pPr algn="l" fontAlgn="ctr"/>
                      <a:r>
                        <a:rPr lang="ja-JP" altLang="en-US" sz="1000" b="0" i="0" u="none" strike="noStrike" dirty="0">
                          <a:solidFill>
                            <a:srgbClr val="000000"/>
                          </a:solidFill>
                          <a:effectLst/>
                          <a:latin typeface="+mn-ea"/>
                          <a:ea typeface="+mn-ea"/>
                        </a:rPr>
                        <a:t>取組体制</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lang="ja-JP" altLang="en-US" sz="1000" b="0" i="0" u="none" strike="noStrike" dirty="0">
                          <a:solidFill>
                            <a:srgbClr val="000000"/>
                          </a:solidFill>
                          <a:effectLst/>
                          <a:latin typeface="+mn-ea"/>
                          <a:ea typeface="+mn-ea"/>
                        </a:rPr>
                        <a:t>（５）実施体制</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n-ea"/>
                          <a:ea typeface="+mn-ea"/>
                          <a:cs typeface="+mn-cs"/>
                        </a:rPr>
                        <a:t>検討や将来的な実証実験等を推進する主体・体制を記載</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48627791"/>
                  </a:ext>
                </a:extLst>
              </a:tr>
              <a:tr h="627420">
                <a:tc vMerge="1">
                  <a:txBody>
                    <a:bodyPr/>
                    <a:lstStyle/>
                    <a:p>
                      <a:pPr algn="l" fontAlgn="ctr"/>
                      <a:r>
                        <a:rPr lang="ja-JP" altLang="en-US" sz="1000" b="0" i="0" u="none" strike="noStrike" dirty="0">
                          <a:solidFill>
                            <a:srgbClr val="000000"/>
                          </a:solidFill>
                          <a:effectLst/>
                          <a:latin typeface="+mn-ea"/>
                          <a:ea typeface="+mn-ea"/>
                        </a:rPr>
                        <a:t>取組体制</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1000" b="0" i="0" u="none" strike="noStrike" dirty="0">
                          <a:solidFill>
                            <a:srgbClr val="000000"/>
                          </a:solidFill>
                          <a:effectLst/>
                          <a:latin typeface="+mn-ea"/>
                          <a:ea typeface="+mn-ea"/>
                        </a:rPr>
                        <a:t>（６）</a:t>
                      </a:r>
                      <a:r>
                        <a:rPr kumimoji="1" lang="ja-JP" altLang="en-US" sz="1000" b="0" i="0" u="none" strike="noStrike" kern="1200" dirty="0">
                          <a:solidFill>
                            <a:srgbClr val="000000"/>
                          </a:solidFill>
                          <a:effectLst/>
                          <a:latin typeface="+mn-ea"/>
                          <a:ea typeface="ＭＳ Ｐゴシック"/>
                          <a:cs typeface="+mn-cs"/>
                        </a:rPr>
                        <a:t>既存の取組・計画との関係性</a:t>
                      </a:r>
                      <a:endParaRPr lang="ja-JP" altLang="en-US" sz="1000" b="0" i="0" u="none" strike="noStrike" dirty="0">
                        <a:solidFill>
                          <a:srgbClr val="000000"/>
                        </a:solidFill>
                        <a:effectLst/>
                        <a:latin typeface="+mn-ea"/>
                        <a:ea typeface="+mn-ea"/>
                      </a:endParaRP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algn="l">
                        <a:spcBef>
                          <a:spcPts val="0"/>
                        </a:spcBef>
                        <a:spcAft>
                          <a:spcPts val="0"/>
                        </a:spcAft>
                      </a:pPr>
                      <a:r>
                        <a:rPr kumimoji="1" lang="ja-JP" altLang="en-US" sz="1000" b="0" i="0" u="none" strike="noStrike" kern="1200" dirty="0">
                          <a:solidFill>
                            <a:srgbClr val="000000"/>
                          </a:solidFill>
                          <a:effectLst/>
                          <a:latin typeface="+mn-ea"/>
                          <a:ea typeface="+mn-ea"/>
                          <a:cs typeface="+mn-cs"/>
                        </a:rPr>
                        <a:t>本事業で検討する取組と、当該エリア・自治体の既存の取組・計画等との関係性を記載</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096274556"/>
                  </a:ext>
                </a:extLst>
              </a:tr>
            </a:tbl>
          </a:graphicData>
        </a:graphic>
      </p:graphicFrame>
      <p:sp>
        <p:nvSpPr>
          <p:cNvPr id="5" name="コンテンツ プレースホルダー 11">
            <a:extLst>
              <a:ext uri="{FF2B5EF4-FFF2-40B4-BE49-F238E27FC236}">
                <a16:creationId xmlns:a16="http://schemas.microsoft.com/office/drawing/2014/main" id="{05B1813E-0D8C-D48E-BA8B-3820233C30E9}"/>
              </a:ext>
            </a:extLst>
          </p:cNvPr>
          <p:cNvSpPr txBox="1">
            <a:spLocks/>
          </p:cNvSpPr>
          <p:nvPr/>
        </p:nvSpPr>
        <p:spPr>
          <a:xfrm>
            <a:off x="251520" y="692696"/>
            <a:ext cx="8640960" cy="573089"/>
          </a:xfrm>
          <a:prstGeom prst="rect">
            <a:avLst/>
          </a:prstGeom>
          <a:noFill/>
          <a:ln>
            <a:noFill/>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80975" indent="-180975"/>
            <a:r>
              <a:rPr lang="ja-JP" altLang="en-US" sz="1400" b="1" kern="0"/>
              <a:t>下表の記載内容を総合的に勘案し、採択地域を選定する</a:t>
            </a:r>
            <a:endParaRPr lang="en-US" altLang="ja-JP" sz="1400" b="1" kern="0"/>
          </a:p>
          <a:p>
            <a:pPr marL="180975" indent="-180975"/>
            <a:r>
              <a:rPr lang="ja-JP" altLang="en-US" sz="1400" b="1" kern="0"/>
              <a:t>なお、審査時には必要に応じ事務局から応募者にヒアリングの実施を依頼する場合がある</a:t>
            </a:r>
            <a:endParaRPr lang="ja-JP" altLang="en-US" sz="1400" b="1" kern="0" dirty="0"/>
          </a:p>
        </p:txBody>
      </p:sp>
    </p:spTree>
    <p:extLst>
      <p:ext uri="{BB962C8B-B14F-4D97-AF65-F5344CB8AC3E}">
        <p14:creationId xmlns:p14="http://schemas.microsoft.com/office/powerpoint/2010/main" val="2478457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63287"/>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20" y="600943"/>
            <a:ext cx="3258901" cy="307777"/>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en-US" altLang="ja-JP" sz="1400" b="1" kern="100" dirty="0">
                <a:solidFill>
                  <a:srgbClr val="000000"/>
                </a:solidFill>
                <a:latin typeface="ＭＳ Ｐゴシック"/>
                <a:ea typeface="ＭＳ Ｐゴシック"/>
                <a:cs typeface="Times New Roman" panose="02020603050405020304" pitchFamily="18" charset="0"/>
              </a:rPr>
              <a:t>【</a:t>
            </a:r>
            <a:r>
              <a:rPr lang="ja-JP" altLang="en-US" sz="1400" b="1" kern="100" dirty="0">
                <a:solidFill>
                  <a:srgbClr val="000000"/>
                </a:solidFill>
                <a:latin typeface="ＭＳ Ｐゴシック"/>
                <a:ea typeface="ＭＳ Ｐゴシック"/>
                <a:cs typeface="Times New Roman" panose="02020603050405020304" pitchFamily="18" charset="0"/>
              </a:rPr>
              <a:t>応募理由</a:t>
            </a:r>
            <a:r>
              <a:rPr lang="en-US" altLang="ja-JP" sz="1400" b="1" kern="100" dirty="0">
                <a:solidFill>
                  <a:srgbClr val="000000"/>
                </a:solidFill>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3</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83918"/>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ja-JP" altLang="en-US" sz="1200" b="1" dirty="0">
                <a:solidFill>
                  <a:schemeClr val="bg1"/>
                </a:solidFill>
                <a:latin typeface="MSPゴシック"/>
              </a:rPr>
              <a:t>（１）伴走支援の必要性</a:t>
            </a:r>
            <a:endParaRPr kumimoji="1" lang="ja-JP" altLang="en-US" sz="1200" b="1" i="0" u="none" strike="noStrike" kern="1200" dirty="0">
              <a:solidFill>
                <a:schemeClr val="bg1"/>
              </a:solidFill>
              <a:effectLst/>
              <a:latin typeface="MSPゴシック"/>
              <a:ea typeface="+mn-ea"/>
              <a:cs typeface="+mn-cs"/>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251519" y="1268760"/>
            <a:ext cx="8640961" cy="532859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この度伴走支援に応募いただいた背景や目的、</a:t>
            </a:r>
            <a:r>
              <a:rPr lang="ja-JP" altLang="en-US" sz="1200" kern="100" dirty="0">
                <a:solidFill>
                  <a:srgbClr val="FF0000"/>
                </a:solidFill>
                <a:latin typeface="+mn-ea"/>
              </a:rPr>
              <a:t>また、</a:t>
            </a:r>
            <a:r>
              <a:rPr lang="ja-JP" altLang="en-US" sz="1200" b="0" kern="100" dirty="0">
                <a:solidFill>
                  <a:srgbClr val="FF0000"/>
                </a:solidFill>
                <a:effectLst/>
                <a:latin typeface="+mn-ea"/>
              </a:rPr>
              <a:t>どのような支援をお求めいただいているかを、できるだけ具体的にご記載ください。</a:t>
            </a:r>
            <a:endParaRPr lang="ja-JP" altLang="ja-JP" sz="1200" b="0" kern="100" dirty="0">
              <a:solidFill>
                <a:schemeClr val="tx1"/>
              </a:solidFill>
              <a:effectLst/>
              <a:latin typeface="+mn-ea"/>
              <a:cs typeface="Times New Roman" panose="02020603050405020304" pitchFamily="18" charset="0"/>
            </a:endParaRPr>
          </a:p>
        </p:txBody>
      </p:sp>
      <p:sp>
        <p:nvSpPr>
          <p:cNvPr id="2" name="正方形/長方形 3">
            <a:extLst>
              <a:ext uri="{FF2B5EF4-FFF2-40B4-BE49-F238E27FC236}">
                <a16:creationId xmlns:a16="http://schemas.microsoft.com/office/drawing/2014/main" id="{01D3792E-13BB-4DF5-429B-088242E6263C}"/>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39878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63287"/>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20" y="600943"/>
            <a:ext cx="3258901" cy="307777"/>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en-US" altLang="ja-JP" sz="1400" b="1" kern="100" dirty="0">
                <a:solidFill>
                  <a:srgbClr val="000000"/>
                </a:solidFill>
                <a:latin typeface="ＭＳ Ｐゴシック"/>
                <a:ea typeface="ＭＳ Ｐゴシック"/>
                <a:cs typeface="Times New Roman" panose="02020603050405020304" pitchFamily="18" charset="0"/>
              </a:rPr>
              <a:t>【</a:t>
            </a:r>
            <a:r>
              <a:rPr lang="ja-JP" altLang="en-US" sz="1400" b="1" kern="100" dirty="0">
                <a:solidFill>
                  <a:srgbClr val="000000"/>
                </a:solidFill>
                <a:latin typeface="ＭＳ Ｐゴシック"/>
                <a:ea typeface="ＭＳ Ｐゴシック"/>
                <a:cs typeface="Times New Roman" panose="02020603050405020304" pitchFamily="18" charset="0"/>
              </a:rPr>
              <a:t>現状把握</a:t>
            </a:r>
            <a:r>
              <a:rPr lang="en-US" altLang="ja-JP" sz="1400" b="1" kern="100" dirty="0">
                <a:solidFill>
                  <a:srgbClr val="000000"/>
                </a:solidFill>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83918"/>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（２）対象エリアの概要</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251519" y="1268760"/>
            <a:ext cx="8640961" cy="532859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対象としているエリアの概要と当該エリアが抱える地域課題・交通課題等を具体的かつ簡潔にご記載ください</a:t>
            </a:r>
            <a:endParaRPr lang="ja-JP" altLang="ja-JP" sz="1200" b="0" kern="100" dirty="0">
              <a:solidFill>
                <a:schemeClr val="tx1"/>
              </a:solidFill>
              <a:effectLst/>
              <a:latin typeface="+mn-ea"/>
              <a:cs typeface="Times New Roman" panose="02020603050405020304" pitchFamily="18" charset="0"/>
            </a:endParaRPr>
          </a:p>
        </p:txBody>
      </p:sp>
      <p:sp>
        <p:nvSpPr>
          <p:cNvPr id="2" name="正方形/長方形 1">
            <a:extLst>
              <a:ext uri="{FF2B5EF4-FFF2-40B4-BE49-F238E27FC236}">
                <a16:creationId xmlns:a16="http://schemas.microsoft.com/office/drawing/2014/main" id="{26996666-C3D2-AB43-D6A7-E8B6CC8D6388}"/>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4</a:t>
            </a:r>
            <a:endParaRPr kumimoji="1" lang="ja-JP" altLang="en-US" sz="1480" dirty="0">
              <a:solidFill>
                <a:schemeClr val="tx1"/>
              </a:solidFill>
            </a:endParaRPr>
          </a:p>
        </p:txBody>
      </p:sp>
      <p:sp>
        <p:nvSpPr>
          <p:cNvPr id="4" name="正方形/長方形 3">
            <a:extLst>
              <a:ext uri="{FF2B5EF4-FFF2-40B4-BE49-F238E27FC236}">
                <a16:creationId xmlns:a16="http://schemas.microsoft.com/office/drawing/2014/main" id="{F50C5011-1E7D-B070-5013-E08E8E3D6562}"/>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451366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63287"/>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20" y="600943"/>
            <a:ext cx="3258901" cy="307777"/>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en-US" altLang="ja-JP" sz="1400" b="1" kern="100" dirty="0">
                <a:solidFill>
                  <a:srgbClr val="000000"/>
                </a:solidFill>
                <a:latin typeface="ＭＳ Ｐゴシック"/>
                <a:ea typeface="ＭＳ Ｐゴシック"/>
                <a:cs typeface="Times New Roman" panose="02020603050405020304" pitchFamily="18" charset="0"/>
              </a:rPr>
              <a:t>【</a:t>
            </a:r>
            <a:r>
              <a:rPr lang="ja-JP" altLang="en-US" sz="1400" b="1" kern="100" dirty="0">
                <a:solidFill>
                  <a:srgbClr val="000000"/>
                </a:solidFill>
                <a:latin typeface="ＭＳ Ｐゴシック"/>
                <a:ea typeface="ＭＳ Ｐゴシック"/>
                <a:cs typeface="Times New Roman" panose="02020603050405020304" pitchFamily="18" charset="0"/>
              </a:rPr>
              <a:t>過年度実証実験</a:t>
            </a:r>
            <a:r>
              <a:rPr lang="en-US" altLang="ja-JP" sz="1400" b="1" kern="100" dirty="0">
                <a:solidFill>
                  <a:srgbClr val="000000"/>
                </a:solidFill>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83918"/>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（３）過去実施した実証実験の概要および実証の結果・課題</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251519" y="1268760"/>
            <a:ext cx="8640961" cy="532859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kern="100" dirty="0">
                <a:solidFill>
                  <a:srgbClr val="FF0000"/>
                </a:solidFill>
                <a:latin typeface="+mn-ea"/>
              </a:rPr>
              <a:t>過去</a:t>
            </a:r>
            <a:r>
              <a:rPr lang="en-US" altLang="ja-JP" sz="1200" kern="100" dirty="0">
                <a:solidFill>
                  <a:srgbClr val="FF0000"/>
                </a:solidFill>
                <a:latin typeface="+mn-ea"/>
              </a:rPr>
              <a:t>3</a:t>
            </a:r>
            <a:r>
              <a:rPr lang="ja-JP" altLang="en-US" sz="1200" kern="100" dirty="0">
                <a:solidFill>
                  <a:srgbClr val="FF0000"/>
                </a:solidFill>
                <a:latin typeface="+mn-ea"/>
              </a:rPr>
              <a:t>年以内に実施した実証実験について、概要をご記載ください。その際、下記の情報を盛り込んでください。</a:t>
            </a:r>
            <a:endParaRPr lang="en-US" altLang="ja-JP" sz="1200" kern="100" dirty="0">
              <a:solidFill>
                <a:srgbClr val="FF0000"/>
              </a:solidFill>
              <a:latin typeface="+mn-ea"/>
            </a:endParaRPr>
          </a:p>
          <a:p>
            <a:pPr marL="180975" indent="-180975">
              <a:lnSpc>
                <a:spcPts val="1500"/>
              </a:lnSpc>
              <a:spcAft>
                <a:spcPts val="0"/>
              </a:spcAft>
              <a:buFont typeface="Arial" panose="020B0604020202020204" pitchFamily="34" charset="0"/>
              <a:buChar char="•"/>
            </a:pPr>
            <a:r>
              <a:rPr lang="ja-JP" altLang="en-US" sz="1200" b="0" kern="100" dirty="0">
                <a:solidFill>
                  <a:srgbClr val="FF0000"/>
                </a:solidFill>
                <a:effectLst/>
                <a:latin typeface="+mn-ea"/>
                <a:cs typeface="Times New Roman" panose="02020603050405020304" pitchFamily="18" charset="0"/>
              </a:rPr>
              <a:t>実施目的</a:t>
            </a:r>
            <a:endParaRPr lang="en-US" altLang="ja-JP" sz="1200" b="0" kern="100" dirty="0">
              <a:solidFill>
                <a:srgbClr val="FF0000"/>
              </a:solidFill>
              <a:effectLst/>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b="0" kern="100" dirty="0">
                <a:solidFill>
                  <a:srgbClr val="FF0000"/>
                </a:solidFill>
                <a:effectLst/>
                <a:latin typeface="+mn-ea"/>
                <a:cs typeface="Times New Roman" panose="02020603050405020304" pitchFamily="18" charset="0"/>
              </a:rPr>
              <a:t>実施期間</a:t>
            </a:r>
            <a:endParaRPr lang="en-US" altLang="ja-JP" sz="1200" b="0" kern="100" dirty="0">
              <a:solidFill>
                <a:srgbClr val="FF0000"/>
              </a:solidFill>
              <a:effectLst/>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kern="100" dirty="0">
                <a:solidFill>
                  <a:srgbClr val="FF0000"/>
                </a:solidFill>
                <a:latin typeface="+mn-ea"/>
                <a:cs typeface="Times New Roman" panose="02020603050405020304" pitchFamily="18" charset="0"/>
              </a:rPr>
              <a:t>実施エリア</a:t>
            </a:r>
            <a:endParaRPr lang="en-US" altLang="ja-JP" sz="1200" kern="100" dirty="0">
              <a:solidFill>
                <a:srgbClr val="FF0000"/>
              </a:solidFill>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b="0" kern="100" dirty="0">
                <a:solidFill>
                  <a:srgbClr val="FF0000"/>
                </a:solidFill>
                <a:effectLst/>
                <a:latin typeface="+mn-ea"/>
                <a:cs typeface="Times New Roman" panose="02020603050405020304" pitchFamily="18" charset="0"/>
              </a:rPr>
              <a:t>運行したモビリティ</a:t>
            </a:r>
            <a:endParaRPr lang="ja-JP" altLang="ja-JP" sz="1200" b="0" kern="100" dirty="0">
              <a:solidFill>
                <a:srgbClr val="FF0000"/>
              </a:solidFill>
              <a:effectLst/>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kern="100" dirty="0">
                <a:solidFill>
                  <a:srgbClr val="FF0000"/>
                </a:solidFill>
                <a:latin typeface="+mn-ea"/>
                <a:cs typeface="Times New Roman" panose="02020603050405020304" pitchFamily="18" charset="0"/>
              </a:rPr>
              <a:t>主なターゲット</a:t>
            </a:r>
            <a:endParaRPr lang="en-US" altLang="ja-JP" sz="1200" kern="100" dirty="0">
              <a:solidFill>
                <a:srgbClr val="FF0000"/>
              </a:solidFill>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b="0" kern="100" dirty="0">
                <a:solidFill>
                  <a:srgbClr val="FF0000"/>
                </a:solidFill>
                <a:effectLst/>
                <a:latin typeface="+mn-ea"/>
                <a:cs typeface="Times New Roman" panose="02020603050405020304" pitchFamily="18" charset="0"/>
              </a:rPr>
              <a:t>主な取組・検討主体</a:t>
            </a:r>
            <a:endParaRPr lang="en-US" altLang="ja-JP" sz="1200" b="0" kern="100" dirty="0">
              <a:solidFill>
                <a:srgbClr val="FF0000"/>
              </a:solidFill>
              <a:effectLst/>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b="0" kern="100" dirty="0">
                <a:solidFill>
                  <a:srgbClr val="FF0000"/>
                </a:solidFill>
                <a:effectLst/>
                <a:latin typeface="+mn-ea"/>
                <a:cs typeface="Times New Roman" panose="02020603050405020304" pitchFamily="18" charset="0"/>
              </a:rPr>
              <a:t>設定した効果目標（定量・定性）　等</a:t>
            </a:r>
            <a:endParaRPr lang="en-US" altLang="ja-JP" sz="1200" b="0" kern="100" dirty="0">
              <a:solidFill>
                <a:srgbClr val="FF0000"/>
              </a:solidFill>
              <a:effectLst/>
              <a:latin typeface="+mn-ea"/>
              <a:cs typeface="Times New Roman" panose="02020603050405020304" pitchFamily="18" charset="0"/>
            </a:endParaRPr>
          </a:p>
          <a:p>
            <a:pPr>
              <a:lnSpc>
                <a:spcPts val="1500"/>
              </a:lnSpc>
              <a:spcAft>
                <a:spcPts val="0"/>
              </a:spcAft>
            </a:pPr>
            <a:endParaRPr lang="en-US" altLang="ja-JP" sz="1200" kern="100" dirty="0">
              <a:solidFill>
                <a:srgbClr val="FF0000"/>
              </a:solidFill>
              <a:latin typeface="+mn-ea"/>
              <a:cs typeface="Times New Roman" panose="02020603050405020304" pitchFamily="18" charset="0"/>
            </a:endParaRPr>
          </a:p>
          <a:p>
            <a:pPr>
              <a:lnSpc>
                <a:spcPts val="1500"/>
              </a:lnSpc>
              <a:spcAft>
                <a:spcPts val="0"/>
              </a:spcAft>
            </a:pPr>
            <a:r>
              <a:rPr lang="ja-JP" altLang="en-US" sz="1200" b="0" kern="100" dirty="0">
                <a:solidFill>
                  <a:srgbClr val="FF0000"/>
                </a:solidFill>
                <a:effectLst/>
                <a:latin typeface="+mn-ea"/>
                <a:cs typeface="Times New Roman" panose="02020603050405020304" pitchFamily="18" charset="0"/>
              </a:rPr>
              <a:t>併せて、</a:t>
            </a:r>
            <a:r>
              <a:rPr lang="ja-JP" altLang="en-US" sz="1200" b="0" kern="100" dirty="0">
                <a:solidFill>
                  <a:srgbClr val="FF0000"/>
                </a:solidFill>
                <a:effectLst/>
                <a:latin typeface="+mn-ea"/>
              </a:rPr>
              <a:t>実証実験結果の概要を</a:t>
            </a:r>
            <a:r>
              <a:rPr lang="ja-JP" altLang="en-US" sz="1200" kern="100" dirty="0">
                <a:solidFill>
                  <a:srgbClr val="FF0000"/>
                </a:solidFill>
                <a:latin typeface="+mn-ea"/>
              </a:rPr>
              <a:t>ご記載ください。その際、下記の情報を盛り込んでください。</a:t>
            </a:r>
            <a:endParaRPr lang="en-US" altLang="ja-JP" sz="1200" kern="100" dirty="0">
              <a:solidFill>
                <a:srgbClr val="FF0000"/>
              </a:solidFill>
              <a:latin typeface="+mn-ea"/>
            </a:endParaRPr>
          </a:p>
          <a:p>
            <a:pPr marL="180975" indent="-180975">
              <a:lnSpc>
                <a:spcPts val="1500"/>
              </a:lnSpc>
              <a:spcAft>
                <a:spcPts val="0"/>
              </a:spcAft>
              <a:buFont typeface="Arial" panose="020B0604020202020204" pitchFamily="34" charset="0"/>
              <a:buChar char="•"/>
            </a:pPr>
            <a:r>
              <a:rPr lang="ja-JP" altLang="en-US" sz="1200" b="0" kern="100" dirty="0">
                <a:solidFill>
                  <a:srgbClr val="FF0000"/>
                </a:solidFill>
                <a:effectLst/>
                <a:latin typeface="+mn-ea"/>
                <a:cs typeface="Times New Roman" panose="02020603050405020304" pitchFamily="18" charset="0"/>
              </a:rPr>
              <a:t>効果目標（定量・定性）に対する達成状況</a:t>
            </a:r>
            <a:endParaRPr lang="en-US" altLang="ja-JP" sz="1200" b="0" kern="100" dirty="0">
              <a:solidFill>
                <a:srgbClr val="FF0000"/>
              </a:solidFill>
              <a:effectLst/>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kern="100" dirty="0">
                <a:solidFill>
                  <a:srgbClr val="FF0000"/>
                </a:solidFill>
                <a:latin typeface="+mn-ea"/>
                <a:cs typeface="Times New Roman" panose="02020603050405020304" pitchFamily="18" charset="0"/>
              </a:rPr>
              <a:t>達成状況についての要因・課題分析</a:t>
            </a:r>
            <a:endParaRPr lang="en-US" altLang="ja-JP" sz="1200" b="0" kern="100" dirty="0">
              <a:solidFill>
                <a:srgbClr val="FF0000"/>
              </a:solidFill>
              <a:effectLst/>
              <a:latin typeface="+mn-ea"/>
              <a:cs typeface="Times New Roman" panose="02020603050405020304" pitchFamily="18" charset="0"/>
            </a:endParaRPr>
          </a:p>
        </p:txBody>
      </p:sp>
      <p:sp>
        <p:nvSpPr>
          <p:cNvPr id="2" name="正方形/長方形 3">
            <a:extLst>
              <a:ext uri="{FF2B5EF4-FFF2-40B4-BE49-F238E27FC236}">
                <a16:creationId xmlns:a16="http://schemas.microsoft.com/office/drawing/2014/main" id="{C761CBB6-CF8B-247E-1DA1-FD33ABEA0E5D}"/>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922649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63287"/>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20" y="600943"/>
            <a:ext cx="3258901" cy="307777"/>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en-US" altLang="ja-JP" sz="1400" b="1" kern="100" dirty="0">
                <a:solidFill>
                  <a:srgbClr val="000000"/>
                </a:solidFill>
                <a:latin typeface="ＭＳ Ｐゴシック"/>
                <a:ea typeface="ＭＳ Ｐゴシック"/>
                <a:cs typeface="Times New Roman" panose="02020603050405020304" pitchFamily="18" charset="0"/>
              </a:rPr>
              <a:t>【</a:t>
            </a:r>
            <a:r>
              <a:rPr lang="ja-JP" altLang="en-US" sz="1400" b="1" kern="100" dirty="0">
                <a:solidFill>
                  <a:srgbClr val="000000"/>
                </a:solidFill>
                <a:latin typeface="ＭＳ Ｐゴシック"/>
                <a:ea typeface="ＭＳ Ｐゴシック"/>
                <a:cs typeface="Times New Roman" panose="02020603050405020304" pitchFamily="18" charset="0"/>
              </a:rPr>
              <a:t>本年度実証実験</a:t>
            </a:r>
            <a:r>
              <a:rPr lang="en-US" altLang="ja-JP" sz="1400" b="1" kern="100" dirty="0">
                <a:solidFill>
                  <a:srgbClr val="000000"/>
                </a:solidFill>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6</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83918"/>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kumimoji="1" lang="ja-JP" altLang="en-US" sz="1200" b="1" i="0" u="none" strike="noStrike" kern="1200" dirty="0">
                <a:solidFill>
                  <a:schemeClr val="bg1"/>
                </a:solidFill>
                <a:effectLst/>
                <a:latin typeface="MSPゴシック"/>
                <a:ea typeface="+mn-ea"/>
                <a:cs typeface="+mn-cs"/>
              </a:rPr>
              <a:t>（４）本年度実証実験計画の概要・検証したい点</a:t>
            </a:r>
          </a:p>
        </p:txBody>
      </p:sp>
      <p:sp>
        <p:nvSpPr>
          <p:cNvPr id="12" name="正方形/長方形 11">
            <a:extLst>
              <a:ext uri="{FF2B5EF4-FFF2-40B4-BE49-F238E27FC236}">
                <a16:creationId xmlns:a16="http://schemas.microsoft.com/office/drawing/2014/main" id="{1EE04BF0-0F99-47B4-BAA3-BCD04FA4F45A}"/>
              </a:ext>
            </a:extLst>
          </p:cNvPr>
          <p:cNvSpPr/>
          <p:nvPr/>
        </p:nvSpPr>
        <p:spPr>
          <a:xfrm>
            <a:off x="251519" y="1268760"/>
            <a:ext cx="8640961" cy="532859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本年度実施予定の</a:t>
            </a:r>
            <a:r>
              <a:rPr lang="ja-JP" altLang="en-US" sz="1200" kern="100" dirty="0">
                <a:solidFill>
                  <a:srgbClr val="FF0000"/>
                </a:solidFill>
                <a:latin typeface="+mn-ea"/>
              </a:rPr>
              <a:t>実証実験について、概要をご記載ください。その際、下記の情報を盛り込んでください。</a:t>
            </a:r>
            <a:endParaRPr lang="en-US" altLang="ja-JP" sz="1200" kern="100" dirty="0">
              <a:solidFill>
                <a:srgbClr val="FF0000"/>
              </a:solidFill>
              <a:latin typeface="+mn-ea"/>
            </a:endParaRPr>
          </a:p>
          <a:p>
            <a:pPr>
              <a:lnSpc>
                <a:spcPts val="1500"/>
              </a:lnSpc>
              <a:spcAft>
                <a:spcPts val="0"/>
              </a:spcAft>
            </a:pPr>
            <a:r>
              <a:rPr lang="ja-JP" altLang="en-US" sz="1200" kern="100" dirty="0">
                <a:solidFill>
                  <a:srgbClr val="FF0000"/>
                </a:solidFill>
                <a:latin typeface="+mn-ea"/>
                <a:cs typeface="Times New Roman" panose="02020603050405020304" pitchFamily="18" charset="0"/>
              </a:rPr>
              <a:t>　 また、</a:t>
            </a:r>
            <a:r>
              <a:rPr lang="ja-JP" altLang="en-US" sz="1200" b="0" kern="100" dirty="0">
                <a:solidFill>
                  <a:srgbClr val="FF0000"/>
                </a:solidFill>
                <a:effectLst/>
                <a:latin typeface="+mn-ea"/>
              </a:rPr>
              <a:t>過年度の実証実験の課題等を踏まえどのような検証を重点的に行いたいかが分かるように</a:t>
            </a:r>
            <a:r>
              <a:rPr lang="ja-JP" altLang="en-US" sz="1200" kern="100" dirty="0">
                <a:solidFill>
                  <a:srgbClr val="FF0000"/>
                </a:solidFill>
                <a:latin typeface="+mn-ea"/>
              </a:rPr>
              <a:t>ご記載ください。</a:t>
            </a:r>
            <a:endParaRPr lang="en-US" altLang="ja-JP" sz="1200" kern="100" dirty="0">
              <a:solidFill>
                <a:srgbClr val="FF0000"/>
              </a:solidFill>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b="0" kern="100" dirty="0">
                <a:solidFill>
                  <a:srgbClr val="FF0000"/>
                </a:solidFill>
                <a:effectLst/>
                <a:latin typeface="+mn-ea"/>
                <a:cs typeface="Times New Roman" panose="02020603050405020304" pitchFamily="18" charset="0"/>
              </a:rPr>
              <a:t>実施目的</a:t>
            </a:r>
            <a:endParaRPr lang="en-US" altLang="ja-JP" sz="1200" b="0" kern="100" dirty="0">
              <a:solidFill>
                <a:srgbClr val="FF0000"/>
              </a:solidFill>
              <a:effectLst/>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b="0" kern="100" dirty="0">
                <a:solidFill>
                  <a:srgbClr val="FF0000"/>
                </a:solidFill>
                <a:effectLst/>
                <a:latin typeface="+mn-ea"/>
                <a:cs typeface="Times New Roman" panose="02020603050405020304" pitchFamily="18" charset="0"/>
              </a:rPr>
              <a:t>実施予定期間</a:t>
            </a:r>
            <a:endParaRPr lang="en-US" altLang="ja-JP" sz="1200" b="0" kern="100" dirty="0">
              <a:solidFill>
                <a:srgbClr val="FF0000"/>
              </a:solidFill>
              <a:effectLst/>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kern="100" dirty="0">
                <a:solidFill>
                  <a:srgbClr val="FF0000"/>
                </a:solidFill>
                <a:latin typeface="+mn-ea"/>
                <a:cs typeface="Times New Roman" panose="02020603050405020304" pitchFamily="18" charset="0"/>
              </a:rPr>
              <a:t>実施予定エリア</a:t>
            </a:r>
            <a:endParaRPr lang="en-US" altLang="ja-JP" sz="1200" kern="100" dirty="0">
              <a:solidFill>
                <a:srgbClr val="FF0000"/>
              </a:solidFill>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b="0" kern="100" dirty="0">
                <a:solidFill>
                  <a:srgbClr val="FF0000"/>
                </a:solidFill>
                <a:effectLst/>
                <a:latin typeface="+mn-ea"/>
                <a:cs typeface="Times New Roman" panose="02020603050405020304" pitchFamily="18" charset="0"/>
              </a:rPr>
              <a:t>運行</a:t>
            </a:r>
            <a:r>
              <a:rPr lang="ja-JP" altLang="en-US" sz="1200" kern="100" dirty="0">
                <a:solidFill>
                  <a:srgbClr val="FF0000"/>
                </a:solidFill>
                <a:latin typeface="+mn-ea"/>
                <a:cs typeface="Times New Roman" panose="02020603050405020304" pitchFamily="18" charset="0"/>
              </a:rPr>
              <a:t>予定の</a:t>
            </a:r>
            <a:r>
              <a:rPr lang="ja-JP" altLang="en-US" sz="1200" b="0" kern="100" dirty="0">
                <a:solidFill>
                  <a:srgbClr val="FF0000"/>
                </a:solidFill>
                <a:effectLst/>
                <a:latin typeface="+mn-ea"/>
                <a:cs typeface="Times New Roman" panose="02020603050405020304" pitchFamily="18" charset="0"/>
              </a:rPr>
              <a:t>モビリティ</a:t>
            </a:r>
            <a:endParaRPr lang="ja-JP" altLang="ja-JP" sz="1200" b="0" kern="100" dirty="0">
              <a:solidFill>
                <a:srgbClr val="FF0000"/>
              </a:solidFill>
              <a:effectLst/>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kern="100" dirty="0">
                <a:solidFill>
                  <a:srgbClr val="FF0000"/>
                </a:solidFill>
                <a:latin typeface="+mn-ea"/>
                <a:cs typeface="Times New Roman" panose="02020603050405020304" pitchFamily="18" charset="0"/>
              </a:rPr>
              <a:t>主なターゲット</a:t>
            </a:r>
            <a:endParaRPr lang="en-US" altLang="ja-JP" sz="1200" kern="100" dirty="0">
              <a:solidFill>
                <a:srgbClr val="FF0000"/>
              </a:solidFill>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b="0" kern="100" dirty="0">
                <a:solidFill>
                  <a:srgbClr val="FF0000"/>
                </a:solidFill>
                <a:effectLst/>
                <a:latin typeface="+mn-ea"/>
                <a:cs typeface="Times New Roman" panose="02020603050405020304" pitchFamily="18" charset="0"/>
              </a:rPr>
              <a:t>主な取組・検討主体</a:t>
            </a:r>
            <a:endParaRPr lang="en-US" altLang="ja-JP" sz="1200" b="0" kern="100" dirty="0">
              <a:solidFill>
                <a:srgbClr val="FF0000"/>
              </a:solidFill>
              <a:effectLst/>
              <a:latin typeface="+mn-ea"/>
              <a:cs typeface="Times New Roman" panose="02020603050405020304" pitchFamily="18" charset="0"/>
            </a:endParaRPr>
          </a:p>
          <a:p>
            <a:pPr marL="180975" indent="-180975">
              <a:lnSpc>
                <a:spcPts val="1500"/>
              </a:lnSpc>
              <a:spcAft>
                <a:spcPts val="0"/>
              </a:spcAft>
              <a:buFont typeface="Arial" panose="020B0604020202020204" pitchFamily="34" charset="0"/>
              <a:buChar char="•"/>
            </a:pPr>
            <a:r>
              <a:rPr lang="ja-JP" altLang="en-US" sz="1200" b="0" kern="100" dirty="0">
                <a:solidFill>
                  <a:srgbClr val="FF0000"/>
                </a:solidFill>
                <a:effectLst/>
                <a:latin typeface="+mn-ea"/>
                <a:cs typeface="Times New Roman" panose="02020603050405020304" pitchFamily="18" charset="0"/>
              </a:rPr>
              <a:t>設定</a:t>
            </a:r>
            <a:r>
              <a:rPr lang="ja-JP" altLang="en-US" sz="1200" kern="100" dirty="0">
                <a:solidFill>
                  <a:srgbClr val="FF0000"/>
                </a:solidFill>
                <a:latin typeface="+mn-ea"/>
                <a:cs typeface="Times New Roman" panose="02020603050405020304" pitchFamily="18" charset="0"/>
              </a:rPr>
              <a:t>予定の</a:t>
            </a:r>
            <a:r>
              <a:rPr lang="ja-JP" altLang="en-US" sz="1200" b="0" kern="100" dirty="0">
                <a:solidFill>
                  <a:srgbClr val="FF0000"/>
                </a:solidFill>
                <a:effectLst/>
                <a:latin typeface="+mn-ea"/>
                <a:cs typeface="Times New Roman" panose="02020603050405020304" pitchFamily="18" charset="0"/>
              </a:rPr>
              <a:t>効果目標（定量・定性）　等</a:t>
            </a:r>
            <a:endParaRPr lang="en-US" altLang="ja-JP" sz="1200" b="0" kern="100" dirty="0">
              <a:solidFill>
                <a:srgbClr val="FF0000"/>
              </a:solidFill>
              <a:effectLst/>
              <a:latin typeface="+mn-ea"/>
              <a:cs typeface="Times New Roman" panose="02020603050405020304" pitchFamily="18" charset="0"/>
            </a:endParaRPr>
          </a:p>
        </p:txBody>
      </p:sp>
      <p:sp>
        <p:nvSpPr>
          <p:cNvPr id="3" name="正方形/長方形 3">
            <a:extLst>
              <a:ext uri="{FF2B5EF4-FFF2-40B4-BE49-F238E27FC236}">
                <a16:creationId xmlns:a16="http://schemas.microsoft.com/office/drawing/2014/main" id="{965A403C-3F25-8D98-B9F3-D782E88B4190}"/>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560840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20"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ja-JP" altLang="en-US" sz="1400" b="1" kern="100" dirty="0">
                <a:solidFill>
                  <a:srgbClr val="000000"/>
                </a:solidFill>
                <a:latin typeface="ＭＳ Ｐゴシック"/>
                <a:ea typeface="ＭＳ Ｐゴシック"/>
                <a:cs typeface="Times New Roman" panose="02020603050405020304" pitchFamily="18" charset="0"/>
              </a:rPr>
              <a:t>取組体制</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83918"/>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（５）実施体制</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251520" y="1271632"/>
            <a:ext cx="8640960" cy="532572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想定している体制図（様式自由）をご記載</a:t>
            </a:r>
            <a:r>
              <a:rPr lang="ja-JP" altLang="en-US" sz="1200" kern="100" dirty="0">
                <a:solidFill>
                  <a:srgbClr val="FF0000"/>
                </a:solidFill>
                <a:latin typeface="+mn-ea"/>
              </a:rPr>
              <a:t>ください。また、</a:t>
            </a:r>
            <a:r>
              <a:rPr lang="ja-JP" altLang="en-US" sz="1200" b="0" kern="100" dirty="0">
                <a:solidFill>
                  <a:srgbClr val="FF0000"/>
                </a:solidFill>
                <a:effectLst/>
                <a:latin typeface="+mn-ea"/>
              </a:rPr>
              <a:t>以下の主体には指定の印・文言を付記してください</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代表して検討を実施する主体</a:t>
            </a:r>
            <a:r>
              <a:rPr lang="ja-JP" altLang="en-US" sz="1200" b="0" kern="100" dirty="0">
                <a:solidFill>
                  <a:srgbClr val="FF0000"/>
                </a:solidFill>
                <a:effectLst/>
                <a:latin typeface="+mn-ea"/>
                <a:sym typeface="Wingdings" panose="05000000000000000000" pitchFamily="2" charset="2"/>
              </a:rPr>
              <a:t>：（★）</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経済産業省・経済産業局・事務局コンソーシアム等との会議に参加する主体：（●）</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参画が確定していない（呼びかけ中など）主体：</a:t>
            </a:r>
            <a:r>
              <a:rPr lang="ja-JP" altLang="en-US" sz="1200" kern="100" dirty="0">
                <a:solidFill>
                  <a:srgbClr val="FF0000"/>
                </a:solidFill>
                <a:latin typeface="+mn-ea"/>
                <a:sym typeface="Wingdings" panose="05000000000000000000" pitchFamily="2" charset="2"/>
              </a:rPr>
              <a:t>（調整中</a:t>
            </a:r>
            <a:r>
              <a:rPr lang="ja-JP" altLang="en-US" sz="1200" kern="100" dirty="0">
                <a:solidFill>
                  <a:srgbClr val="FF0000"/>
                </a:solidFill>
                <a:latin typeface="+mn-ea"/>
              </a:rPr>
              <a:t>）</a:t>
            </a:r>
            <a:endParaRPr lang="en-US" altLang="ja-JP" sz="1200" kern="100" dirty="0">
              <a:solidFill>
                <a:srgbClr val="FF0000"/>
              </a:solidFill>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また下表の例のように、参加主体の役割が分かるように記載してください。（体制図と一体化して書いても問題ありません）</a:t>
            </a:r>
            <a:endParaRPr lang="en-US" altLang="ja-JP" sz="1200" b="0" kern="100" dirty="0">
              <a:solidFill>
                <a:srgbClr val="FF0000"/>
              </a:solidFill>
              <a:effectLst/>
              <a:latin typeface="+mn-ea"/>
            </a:endParaRPr>
          </a:p>
        </p:txBody>
      </p:sp>
      <p:sp>
        <p:nvSpPr>
          <p:cNvPr id="19" name="Rectangle 13">
            <a:extLst>
              <a:ext uri="{FF2B5EF4-FFF2-40B4-BE49-F238E27FC236}">
                <a16:creationId xmlns:a16="http://schemas.microsoft.com/office/drawing/2014/main" id="{05EA2F08-B601-45AF-8E9A-DA297A245613}"/>
              </a:ext>
            </a:extLst>
          </p:cNvPr>
          <p:cNvSpPr>
            <a:spLocks noChangeArrowheads="1"/>
          </p:cNvSpPr>
          <p:nvPr/>
        </p:nvSpPr>
        <p:spPr bwMode="blackWhite">
          <a:xfrm>
            <a:off x="608480" y="3720549"/>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endParaRPr lang="en-US" altLang="ja-JP" dirty="0">
              <a:latin typeface="+mn-ea"/>
              <a:ea typeface="+mn-ea"/>
              <a:cs typeface="Arial" pitchFamily="34" charset="0"/>
            </a:endParaRPr>
          </a:p>
          <a:p>
            <a:pPr algn="ctr" defTabSz="955675">
              <a:buClr>
                <a:schemeClr val="bg2"/>
              </a:buClr>
              <a:buSzPct val="100000"/>
            </a:pPr>
            <a:r>
              <a:rPr lang="ja-JP" altLang="en-US" dirty="0">
                <a:latin typeface="+mn-ea"/>
                <a:ea typeface="+mn-ea"/>
                <a:cs typeface="Arial" pitchFamily="34" charset="0"/>
              </a:rPr>
              <a:t>（●）</a:t>
            </a:r>
          </a:p>
        </p:txBody>
      </p:sp>
      <p:sp>
        <p:nvSpPr>
          <p:cNvPr id="20" name="Rectangle 13">
            <a:extLst>
              <a:ext uri="{FF2B5EF4-FFF2-40B4-BE49-F238E27FC236}">
                <a16:creationId xmlns:a16="http://schemas.microsoft.com/office/drawing/2014/main" id="{0D4772E1-FFD2-4A2C-BC68-8863C039C2C4}"/>
              </a:ext>
            </a:extLst>
          </p:cNvPr>
          <p:cNvSpPr>
            <a:spLocks noChangeArrowheads="1"/>
          </p:cNvSpPr>
          <p:nvPr/>
        </p:nvSpPr>
        <p:spPr bwMode="blackWhite">
          <a:xfrm>
            <a:off x="3816054" y="3720550"/>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br>
              <a:rPr lang="en-US" altLang="ja-JP" dirty="0">
                <a:latin typeface="+mn-ea"/>
                <a:ea typeface="+mn-ea"/>
                <a:cs typeface="Arial" pitchFamily="34" charset="0"/>
              </a:rPr>
            </a:br>
            <a:r>
              <a:rPr lang="ja-JP" altLang="en-US" dirty="0">
                <a:latin typeface="+mn-ea"/>
                <a:ea typeface="+mn-ea"/>
                <a:cs typeface="Arial" pitchFamily="34" charset="0"/>
              </a:rPr>
              <a:t>（調整中）</a:t>
            </a:r>
          </a:p>
        </p:txBody>
      </p:sp>
      <p:sp>
        <p:nvSpPr>
          <p:cNvPr id="21" name="Rectangle 13">
            <a:extLst>
              <a:ext uri="{FF2B5EF4-FFF2-40B4-BE49-F238E27FC236}">
                <a16:creationId xmlns:a16="http://schemas.microsoft.com/office/drawing/2014/main" id="{AC736210-4CD8-42F3-9EC4-50CBD3F218D5}"/>
              </a:ext>
            </a:extLst>
          </p:cNvPr>
          <p:cNvSpPr>
            <a:spLocks noChangeArrowheads="1"/>
          </p:cNvSpPr>
          <p:nvPr/>
        </p:nvSpPr>
        <p:spPr bwMode="blackWhite">
          <a:xfrm>
            <a:off x="2212267" y="278993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○○市</a:t>
            </a:r>
          </a:p>
          <a:p>
            <a:pPr algn="ctr" defTabSz="955675">
              <a:buClr>
                <a:schemeClr val="bg2"/>
              </a:buClr>
              <a:buSzPct val="100000"/>
            </a:pPr>
            <a:r>
              <a:rPr lang="ja-JP" altLang="en-US" dirty="0">
                <a:latin typeface="+mn-ea"/>
                <a:ea typeface="+mn-ea"/>
                <a:cs typeface="Arial" pitchFamily="34" charset="0"/>
              </a:rPr>
              <a:t>（★・●）</a:t>
            </a:r>
          </a:p>
        </p:txBody>
      </p:sp>
      <p:sp>
        <p:nvSpPr>
          <p:cNvPr id="22" name="Rectangle 13">
            <a:extLst>
              <a:ext uri="{FF2B5EF4-FFF2-40B4-BE49-F238E27FC236}">
                <a16:creationId xmlns:a16="http://schemas.microsoft.com/office/drawing/2014/main" id="{27CD2487-3130-4E31-90C5-80ACD209049A}"/>
              </a:ext>
            </a:extLst>
          </p:cNvPr>
          <p:cNvSpPr>
            <a:spLocks noChangeArrowheads="1"/>
          </p:cNvSpPr>
          <p:nvPr/>
        </p:nvSpPr>
        <p:spPr bwMode="blackWhite">
          <a:xfrm>
            <a:off x="2212267" y="3720549"/>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br>
              <a:rPr lang="en-US" altLang="ja-JP" dirty="0">
                <a:latin typeface="+mn-ea"/>
                <a:ea typeface="+mn-ea"/>
                <a:cs typeface="Arial" pitchFamily="34" charset="0"/>
              </a:rPr>
            </a:br>
            <a:r>
              <a:rPr lang="ja-JP" altLang="en-US" dirty="0">
                <a:latin typeface="+mn-ea"/>
                <a:ea typeface="+mn-ea"/>
                <a:cs typeface="Arial" pitchFamily="34" charset="0"/>
              </a:rPr>
              <a:t>（●）</a:t>
            </a:r>
          </a:p>
        </p:txBody>
      </p:sp>
      <p:cxnSp>
        <p:nvCxnSpPr>
          <p:cNvPr id="24" name="カギ線コネクタ 28">
            <a:extLst>
              <a:ext uri="{FF2B5EF4-FFF2-40B4-BE49-F238E27FC236}">
                <a16:creationId xmlns:a16="http://schemas.microsoft.com/office/drawing/2014/main" id="{D9EA8DA4-920B-411E-921C-311112055B34}"/>
              </a:ext>
            </a:extLst>
          </p:cNvPr>
          <p:cNvCxnSpPr>
            <a:cxnSpLocks/>
            <a:stCxn id="21" idx="2"/>
            <a:endCxn id="19" idx="0"/>
          </p:cNvCxnSpPr>
          <p:nvPr/>
        </p:nvCxnSpPr>
        <p:spPr>
          <a:xfrm rot="5400000">
            <a:off x="1807660" y="2759488"/>
            <a:ext cx="318335" cy="1603787"/>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カギ線コネクタ 29">
            <a:extLst>
              <a:ext uri="{FF2B5EF4-FFF2-40B4-BE49-F238E27FC236}">
                <a16:creationId xmlns:a16="http://schemas.microsoft.com/office/drawing/2014/main" id="{B24F7C06-A71A-4B92-A799-8075719CFB33}"/>
              </a:ext>
            </a:extLst>
          </p:cNvPr>
          <p:cNvCxnSpPr>
            <a:cxnSpLocks/>
            <a:stCxn id="21" idx="2"/>
            <a:endCxn id="20" idx="0"/>
          </p:cNvCxnSpPr>
          <p:nvPr/>
        </p:nvCxnSpPr>
        <p:spPr>
          <a:xfrm rot="16200000" flipH="1">
            <a:off x="3411445" y="2759488"/>
            <a:ext cx="318336" cy="1603787"/>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A2DCEB6-5FFE-424A-899F-760E5544B264}"/>
              </a:ext>
            </a:extLst>
          </p:cNvPr>
          <p:cNvCxnSpPr>
            <a:cxnSpLocks/>
            <a:stCxn id="21" idx="2"/>
            <a:endCxn id="22" idx="0"/>
          </p:cNvCxnSpPr>
          <p:nvPr/>
        </p:nvCxnSpPr>
        <p:spPr>
          <a:xfrm>
            <a:off x="2768720" y="3402214"/>
            <a:ext cx="0" cy="318335"/>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Rectangle 13">
            <a:extLst>
              <a:ext uri="{FF2B5EF4-FFF2-40B4-BE49-F238E27FC236}">
                <a16:creationId xmlns:a16="http://schemas.microsoft.com/office/drawing/2014/main" id="{94E6E645-6FCD-4E93-9E16-F14D9E9D72E7}"/>
              </a:ext>
            </a:extLst>
          </p:cNvPr>
          <p:cNvSpPr>
            <a:spLocks noChangeArrowheads="1"/>
          </p:cNvSpPr>
          <p:nvPr/>
        </p:nvSpPr>
        <p:spPr bwMode="blackWhite">
          <a:xfrm>
            <a:off x="3570613" y="278993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p>
        </p:txBody>
      </p:sp>
      <p:sp>
        <p:nvSpPr>
          <p:cNvPr id="47" name="Rectangle 13">
            <a:extLst>
              <a:ext uri="{FF2B5EF4-FFF2-40B4-BE49-F238E27FC236}">
                <a16:creationId xmlns:a16="http://schemas.microsoft.com/office/drawing/2014/main" id="{DD038D2E-C41A-4F08-A579-C2E1126E6DA8}"/>
              </a:ext>
            </a:extLst>
          </p:cNvPr>
          <p:cNvSpPr>
            <a:spLocks noChangeArrowheads="1"/>
          </p:cNvSpPr>
          <p:nvPr/>
        </p:nvSpPr>
        <p:spPr bwMode="blackWhite">
          <a:xfrm>
            <a:off x="853921" y="278993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株式会社〇〇</a:t>
            </a:r>
          </a:p>
          <a:p>
            <a:pPr algn="ctr" defTabSz="955675">
              <a:buClr>
                <a:schemeClr val="bg2"/>
              </a:buClr>
              <a:buSzPct val="100000"/>
            </a:pPr>
            <a:r>
              <a:rPr lang="ja-JP" altLang="en-US" dirty="0">
                <a:latin typeface="+mn-ea"/>
                <a:ea typeface="+mn-ea"/>
                <a:cs typeface="Arial" pitchFamily="34" charset="0"/>
              </a:rPr>
              <a:t>（●）</a:t>
            </a:r>
          </a:p>
        </p:txBody>
      </p:sp>
      <p:cxnSp>
        <p:nvCxnSpPr>
          <p:cNvPr id="7" name="直線コネクタ 6">
            <a:extLst>
              <a:ext uri="{FF2B5EF4-FFF2-40B4-BE49-F238E27FC236}">
                <a16:creationId xmlns:a16="http://schemas.microsoft.com/office/drawing/2014/main" id="{89A912DF-6B1B-4B54-AF2E-32F4A19C7FFF}"/>
              </a:ext>
            </a:extLst>
          </p:cNvPr>
          <p:cNvCxnSpPr>
            <a:cxnSpLocks/>
            <a:stCxn id="21" idx="3"/>
            <a:endCxn id="30" idx="1"/>
          </p:cNvCxnSpPr>
          <p:nvPr/>
        </p:nvCxnSpPr>
        <p:spPr>
          <a:xfrm>
            <a:off x="3325173" y="3096073"/>
            <a:ext cx="24544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A0BA5EC0-DDC9-466F-825C-BB033C28FC07}"/>
              </a:ext>
            </a:extLst>
          </p:cNvPr>
          <p:cNvCxnSpPr>
            <a:cxnSpLocks/>
            <a:stCxn id="47" idx="3"/>
            <a:endCxn id="21" idx="1"/>
          </p:cNvCxnSpPr>
          <p:nvPr/>
        </p:nvCxnSpPr>
        <p:spPr>
          <a:xfrm>
            <a:off x="1966827" y="3096073"/>
            <a:ext cx="24544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
            <a:extLst>
              <a:ext uri="{FF2B5EF4-FFF2-40B4-BE49-F238E27FC236}">
                <a16:creationId xmlns:a16="http://schemas.microsoft.com/office/drawing/2014/main" id="{1653DCA9-FD29-4BD6-BAEC-BB71E0A29ABB}"/>
              </a:ext>
            </a:extLst>
          </p:cNvPr>
          <p:cNvSpPr/>
          <p:nvPr/>
        </p:nvSpPr>
        <p:spPr>
          <a:xfrm>
            <a:off x="344993" y="2505089"/>
            <a:ext cx="1304385"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体制図例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2" name="正方形/長方形 1">
            <a:extLst>
              <a:ext uri="{FF2B5EF4-FFF2-40B4-BE49-F238E27FC236}">
                <a16:creationId xmlns:a16="http://schemas.microsoft.com/office/drawing/2014/main" id="{99C585F2-8F40-1BB8-DE76-B4FD76D418D4}"/>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7</a:t>
            </a:r>
          </a:p>
        </p:txBody>
      </p:sp>
      <p:sp>
        <p:nvSpPr>
          <p:cNvPr id="4" name="正方形/長方形 3">
            <a:extLst>
              <a:ext uri="{FF2B5EF4-FFF2-40B4-BE49-F238E27FC236}">
                <a16:creationId xmlns:a16="http://schemas.microsoft.com/office/drawing/2014/main" id="{FEC0F6A0-BE45-DC0E-32AD-FDB03C53DA53}"/>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graphicFrame>
        <p:nvGraphicFramePr>
          <p:cNvPr id="3" name="表 2">
            <a:extLst>
              <a:ext uri="{FF2B5EF4-FFF2-40B4-BE49-F238E27FC236}">
                <a16:creationId xmlns:a16="http://schemas.microsoft.com/office/drawing/2014/main" id="{187FED91-880E-85A1-7EE0-A3CAB36CAF1B}"/>
              </a:ext>
            </a:extLst>
          </p:cNvPr>
          <p:cNvGraphicFramePr>
            <a:graphicFrameLocks noGrp="1"/>
          </p:cNvGraphicFramePr>
          <p:nvPr/>
        </p:nvGraphicFramePr>
        <p:xfrm>
          <a:off x="395536" y="4672610"/>
          <a:ext cx="8352928" cy="1827516"/>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2943966248"/>
                    </a:ext>
                  </a:extLst>
                </a:gridCol>
                <a:gridCol w="5616624">
                  <a:extLst>
                    <a:ext uri="{9D8B030D-6E8A-4147-A177-3AD203B41FA5}">
                      <a16:colId xmlns:a16="http://schemas.microsoft.com/office/drawing/2014/main" val="857641231"/>
                    </a:ext>
                  </a:extLst>
                </a:gridCol>
              </a:tblGrid>
              <a:tr h="225099">
                <a:tc>
                  <a:txBody>
                    <a:bodyPr/>
                    <a:lstStyle/>
                    <a:p>
                      <a:pPr algn="ctr"/>
                      <a:r>
                        <a:rPr kumimoji="1" lang="ja-JP" altLang="en-US" sz="1200" dirty="0">
                          <a:solidFill>
                            <a:schemeClr val="tx1"/>
                          </a:solidFill>
                        </a:rPr>
                        <a:t>参加主体</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役割</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689933"/>
                  </a:ext>
                </a:extLst>
              </a:tr>
              <a:tr h="273092">
                <a:tc>
                  <a:txBody>
                    <a:bodyPr/>
                    <a:lstStyle/>
                    <a:p>
                      <a:pPr algn="l" defTabSz="955675">
                        <a:buClr>
                          <a:schemeClr val="bg2"/>
                        </a:buClr>
                        <a:buSzPct val="100000"/>
                      </a:pPr>
                      <a:r>
                        <a:rPr lang="ja-JP" altLang="en-US" sz="1200" dirty="0">
                          <a:latin typeface="+mn-ea"/>
                          <a:ea typeface="+mn-ea"/>
                          <a:cs typeface="Arial" pitchFamily="34" charset="0"/>
                        </a:rPr>
                        <a:t>○○市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本支援における検討を主導。データの収集や関係各所との調整を担う。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5769315"/>
                  </a:ext>
                </a:extLst>
              </a:tr>
              <a:tr h="273092">
                <a:tc>
                  <a:txBody>
                    <a:bodyPr/>
                    <a:lstStyle/>
                    <a:p>
                      <a:pPr algn="l" defTabSz="955675">
                        <a:buClr>
                          <a:schemeClr val="bg2"/>
                        </a:buClr>
                        <a:buSzPct val="100000"/>
                      </a:pPr>
                      <a:r>
                        <a:rPr lang="ja-JP" altLang="en-US" sz="1200" dirty="0">
                          <a:latin typeface="+mn-ea"/>
                          <a:ea typeface="+mn-ea"/>
                          <a:cs typeface="Arial" pitchFamily="34" charset="0"/>
                        </a:rPr>
                        <a:t>株式会社〇〇（●）</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社会実装時の事業主体となる想定。</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59208030"/>
                  </a:ext>
                </a:extLst>
              </a:tr>
              <a:tr h="273092">
                <a:tc>
                  <a:txBody>
                    <a:bodyPr/>
                    <a:lstStyle/>
                    <a:p>
                      <a:r>
                        <a:rPr lang="ja-JP" altLang="en-US" sz="1200" dirty="0">
                          <a:latin typeface="+mn-ea"/>
                          <a:ea typeface="+mn-ea"/>
                          <a:cs typeface="Arial" pitchFamily="34" charset="0"/>
                        </a:rPr>
                        <a:t>□△✕</a:t>
                      </a:r>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実証実験特に、○○システムを提供いただく旨を合意している。</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66069205"/>
                  </a:ext>
                </a:extLst>
              </a:tr>
              <a:tr h="273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cs typeface="Arial" pitchFamily="34" charset="0"/>
                        </a:rPr>
                        <a:t>✕✕（調整中）</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将来的に協賛をいただく可能性があるため、現段階から検討に参画予定。</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85937715"/>
                  </a:ext>
                </a:extLst>
              </a:tr>
              <a:tr h="273092">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7571630"/>
                  </a:ext>
                </a:extLst>
              </a:tr>
            </a:tbl>
          </a:graphicData>
        </a:graphic>
      </p:graphicFrame>
      <p:sp>
        <p:nvSpPr>
          <p:cNvPr id="5" name="正方形/長方形 3">
            <a:extLst>
              <a:ext uri="{FF2B5EF4-FFF2-40B4-BE49-F238E27FC236}">
                <a16:creationId xmlns:a16="http://schemas.microsoft.com/office/drawing/2014/main" id="{AF73021D-656B-FAE0-4831-79235FFBA8BA}"/>
              </a:ext>
            </a:extLst>
          </p:cNvPr>
          <p:cNvSpPr/>
          <p:nvPr/>
        </p:nvSpPr>
        <p:spPr>
          <a:xfrm>
            <a:off x="323528" y="4437112"/>
            <a:ext cx="2664296" cy="209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参加主体の役割の記載例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397543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63287"/>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20" y="600943"/>
            <a:ext cx="3258901" cy="307777"/>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en-US" altLang="ja-JP" sz="1400" b="1" kern="100" dirty="0">
                <a:solidFill>
                  <a:srgbClr val="000000"/>
                </a:solidFill>
                <a:latin typeface="ＭＳ Ｐゴシック"/>
                <a:ea typeface="ＭＳ Ｐゴシック"/>
                <a:cs typeface="Times New Roman" panose="02020603050405020304" pitchFamily="18" charset="0"/>
              </a:rPr>
              <a:t>【</a:t>
            </a:r>
            <a:r>
              <a:rPr lang="ja-JP" altLang="en-US" sz="1400" b="1" kern="100" dirty="0">
                <a:solidFill>
                  <a:srgbClr val="000000"/>
                </a:solidFill>
                <a:latin typeface="ＭＳ Ｐゴシック"/>
                <a:ea typeface="ＭＳ Ｐゴシック"/>
                <a:cs typeface="Times New Roman" panose="02020603050405020304" pitchFamily="18" charset="0"/>
              </a:rPr>
              <a:t>取組体制</a:t>
            </a:r>
            <a:r>
              <a:rPr lang="en-US" altLang="ja-JP" sz="1400" b="1" kern="100" dirty="0">
                <a:solidFill>
                  <a:srgbClr val="000000"/>
                </a:solidFill>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8</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83918"/>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kumimoji="1" lang="ja-JP" altLang="en-US" sz="1200" b="1" i="0" u="none" strike="noStrike" kern="1200" dirty="0">
                <a:solidFill>
                  <a:schemeClr val="bg1"/>
                </a:solidFill>
                <a:effectLst/>
                <a:latin typeface="MSPゴシック"/>
                <a:ea typeface="+mn-ea"/>
                <a:cs typeface="+mn-cs"/>
              </a:rPr>
              <a:t>（６）既存の取組・計画との関係性</a:t>
            </a:r>
          </a:p>
        </p:txBody>
      </p:sp>
      <p:sp>
        <p:nvSpPr>
          <p:cNvPr id="12" name="正方形/長方形 11">
            <a:extLst>
              <a:ext uri="{FF2B5EF4-FFF2-40B4-BE49-F238E27FC236}">
                <a16:creationId xmlns:a16="http://schemas.microsoft.com/office/drawing/2014/main" id="{1EE04BF0-0F99-47B4-BAA3-BCD04FA4F45A}"/>
              </a:ext>
            </a:extLst>
          </p:cNvPr>
          <p:cNvSpPr/>
          <p:nvPr/>
        </p:nvSpPr>
        <p:spPr>
          <a:xfrm>
            <a:off x="251519" y="1268760"/>
            <a:ext cx="8640961" cy="288032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本事業で検討する取組が、対象エリアや自治体の既存の取組・計画（例：</a:t>
            </a:r>
            <a:r>
              <a:rPr lang="zh-CN" altLang="en-US" sz="1200" b="0" kern="100" dirty="0">
                <a:solidFill>
                  <a:srgbClr val="FF0000"/>
                </a:solidFill>
                <a:effectLst/>
                <a:latin typeface="+mn-ea"/>
              </a:rPr>
              <a:t>ＳＤＧｓ未来都市計画</a:t>
            </a:r>
            <a:r>
              <a:rPr lang="ja-JP" altLang="en-US" sz="1200" b="0" kern="100" dirty="0">
                <a:solidFill>
                  <a:srgbClr val="FF0000"/>
                </a:solidFill>
                <a:effectLst/>
                <a:latin typeface="+mn-ea"/>
              </a:rPr>
              <a:t>、デジタル田園都市国家構想交付金等の国全体での取組、または自治体独自の取組・計画）とどのように関係するか、ご記載ください。</a:t>
            </a:r>
            <a:r>
              <a:rPr lang="ja-JP" altLang="en-US" sz="1200" kern="100" dirty="0">
                <a:solidFill>
                  <a:srgbClr val="FF0000"/>
                </a:solidFill>
                <a:latin typeface="+mn-ea"/>
              </a:rPr>
              <a:t>該当する取組や計画が</a:t>
            </a:r>
            <a:br>
              <a:rPr lang="en-US" altLang="ja-JP" sz="1200" kern="100" dirty="0">
                <a:solidFill>
                  <a:srgbClr val="FF0000"/>
                </a:solidFill>
                <a:latin typeface="+mn-ea"/>
              </a:rPr>
            </a:br>
            <a:r>
              <a:rPr lang="ja-JP" altLang="en-US" sz="1200" kern="100" dirty="0">
                <a:solidFill>
                  <a:srgbClr val="FF0000"/>
                </a:solidFill>
                <a:latin typeface="+mn-ea"/>
              </a:rPr>
              <a:t>なければ、記載いただかなくても構いません。</a:t>
            </a:r>
            <a:r>
              <a:rPr lang="ja-JP" altLang="en-US" sz="1200" kern="100" dirty="0">
                <a:solidFill>
                  <a:srgbClr val="FF0000"/>
                </a:solidFill>
                <a:latin typeface="+mn-ea"/>
                <a:cs typeface="Times New Roman" panose="02020603050405020304" pitchFamily="18" charset="0"/>
              </a:rPr>
              <a:t>無記載でも、審査への影響はありません。</a:t>
            </a:r>
            <a:endParaRPr lang="en-US" altLang="ja-JP" sz="1200" b="0" kern="100" dirty="0">
              <a:solidFill>
                <a:srgbClr val="FF0000"/>
              </a:solidFill>
              <a:effectLst/>
              <a:latin typeface="+mn-ea"/>
            </a:endParaRPr>
          </a:p>
          <a:p>
            <a:pPr>
              <a:lnSpc>
                <a:spcPts val="1500"/>
              </a:lnSpc>
              <a:spcAft>
                <a:spcPts val="0"/>
              </a:spcAft>
            </a:pPr>
            <a:endParaRPr lang="ja-JP" altLang="ja-JP" sz="1200" b="0" kern="100" dirty="0">
              <a:solidFill>
                <a:schemeClr val="tx1"/>
              </a:solidFill>
              <a:effectLst/>
              <a:latin typeface="+mn-ea"/>
              <a:cs typeface="Times New Roman" panose="02020603050405020304" pitchFamily="18" charset="0"/>
            </a:endParaRPr>
          </a:p>
        </p:txBody>
      </p:sp>
      <p:sp>
        <p:nvSpPr>
          <p:cNvPr id="3" name="正方形/長方形 3">
            <a:extLst>
              <a:ext uri="{FF2B5EF4-FFF2-40B4-BE49-F238E27FC236}">
                <a16:creationId xmlns:a16="http://schemas.microsoft.com/office/drawing/2014/main" id="{847B328D-6CF1-7AAC-6005-1E74373B2691}"/>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065683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19" y="600943"/>
            <a:ext cx="7776865"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その他（任意）</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76557"/>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その他補足すべき内容 （任意・</a:t>
            </a:r>
            <a:r>
              <a:rPr kumimoji="1" lang="en-US" altLang="ja-JP"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2</a:t>
            </a: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ページまで）</a:t>
            </a:r>
            <a:endParaRPr lang="ja-JP" altLang="en-US"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251519" y="1270540"/>
            <a:ext cx="8640961" cy="532681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その他補足すべき内容や書ききれない内容ががある場合のみこちらのページをご記載ください。</a:t>
            </a:r>
            <a:br>
              <a:rPr lang="en-US" altLang="ja-JP" sz="1200" b="0" kern="100" dirty="0">
                <a:solidFill>
                  <a:srgbClr val="FF0000"/>
                </a:solidFill>
                <a:effectLst/>
                <a:latin typeface="+mn-ea"/>
              </a:rPr>
            </a:br>
            <a:r>
              <a:rPr lang="ja-JP" altLang="en-US" sz="1200" b="0" kern="100" dirty="0">
                <a:solidFill>
                  <a:srgbClr val="FF0000"/>
                </a:solidFill>
                <a:effectLst/>
                <a:latin typeface="+mn-ea"/>
              </a:rPr>
              <a:t>　 </a:t>
            </a:r>
            <a:r>
              <a:rPr lang="ja-JP" altLang="en-US" sz="1200" kern="100" dirty="0">
                <a:solidFill>
                  <a:srgbClr val="FF0000"/>
                </a:solidFill>
                <a:latin typeface="+mn-ea"/>
                <a:cs typeface="Times New Roman" panose="02020603050405020304" pitchFamily="18" charset="0"/>
              </a:rPr>
              <a:t>無記載でも審査への影響はありません</a:t>
            </a:r>
            <a:endParaRPr lang="ja-JP" altLang="ja-JP" sz="1200" b="0" kern="100" dirty="0">
              <a:solidFill>
                <a:schemeClr val="tx1"/>
              </a:solidFill>
              <a:effectLst/>
              <a:latin typeface="+mn-ea"/>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
        <p:nvSpPr>
          <p:cNvPr id="2" name="正方形/長方形 1">
            <a:extLst>
              <a:ext uri="{FF2B5EF4-FFF2-40B4-BE49-F238E27FC236}">
                <a16:creationId xmlns:a16="http://schemas.microsoft.com/office/drawing/2014/main" id="{D4F42DC2-1560-2DA7-8801-D1AEE2A16AAE}"/>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9</a:t>
            </a:r>
            <a:endParaRPr kumimoji="1" lang="en-US" altLang="ja-JP" sz="1480" dirty="0">
              <a:solidFill>
                <a:schemeClr val="tx1"/>
              </a:solidFill>
            </a:endParaRPr>
          </a:p>
        </p:txBody>
      </p:sp>
    </p:spTree>
    <p:extLst>
      <p:ext uri="{BB962C8B-B14F-4D97-AF65-F5344CB8AC3E}">
        <p14:creationId xmlns:p14="http://schemas.microsoft.com/office/powerpoint/2010/main" val="3331784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2.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1805</Words>
  <Application>Microsoft Office PowerPoint</Application>
  <PresentationFormat>画面に合わせる (4:3)</PresentationFormat>
  <Paragraphs>197</Paragraphs>
  <Slides>11</Slides>
  <Notes>9</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11</vt:i4>
      </vt:variant>
    </vt:vector>
  </HeadingPairs>
  <TitlesOfParts>
    <vt:vector size="20" baseType="lpstr">
      <vt:lpstr>Meiryo UI</vt:lpstr>
      <vt:lpstr>ＭＳ Ｐゴシック</vt:lpstr>
      <vt:lpstr>MSPゴシック</vt:lpstr>
      <vt:lpstr>Arial</vt:lpstr>
      <vt:lpstr>Calibri</vt:lpstr>
      <vt:lpstr>Century</vt:lpstr>
      <vt:lpstr>41_デザインの設定</vt:lpstr>
      <vt:lpstr>2_標準デザイン</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2021-06-15T06:47:27Z</dcterms:created>
  <dcterms:modified xsi:type="dcterms:W3CDTF">2024-04-03T08:31:50Z</dcterms:modified>
</cp:coreProperties>
</file>