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ags/tag2.xml" ContentType="application/vnd.openxmlformats-officedocument.presentationml.tag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81" r:id="rId2"/>
  </p:sldMasterIdLst>
  <p:notesMasterIdLst>
    <p:notesMasterId r:id="rId13"/>
  </p:notesMasterIdLst>
  <p:handoutMasterIdLst>
    <p:handoutMasterId r:id="rId14"/>
  </p:handoutMasterIdLst>
  <p:sldIdLst>
    <p:sldId id="2147478954" r:id="rId3"/>
    <p:sldId id="2147478923" r:id="rId4"/>
    <p:sldId id="2147478925" r:id="rId5"/>
    <p:sldId id="560" r:id="rId6"/>
    <p:sldId id="585" r:id="rId7"/>
    <p:sldId id="586" r:id="rId8"/>
    <p:sldId id="2147478926" r:id="rId9"/>
    <p:sldId id="587" r:id="rId10"/>
    <p:sldId id="2147478950" r:id="rId11"/>
    <p:sldId id="2147478955" r:id="rId12"/>
  </p:sldIdLst>
  <p:sldSz cx="9144000" cy="6858000" type="screen4x3"/>
  <p:notesSz cx="6735763" cy="9866313"/>
  <p:custDataLst>
    <p:tags r:id="rId15"/>
  </p:custData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FFFF"/>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97418" autoAdjust="0"/>
  </p:normalViewPr>
  <p:slideViewPr>
    <p:cSldViewPr>
      <p:cViewPr varScale="1">
        <p:scale>
          <a:sx n="70" d="100"/>
          <a:sy n="70" d="100"/>
        </p:scale>
        <p:origin x="1116"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895734"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10177" y="1"/>
            <a:ext cx="2895733" cy="456993"/>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373077"/>
            <a:ext cx="2895734"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10177" y="9373077"/>
            <a:ext cx="2895733" cy="456993"/>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14891" y="1"/>
            <a:ext cx="2919302" cy="49323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lvl1pPr algn="r" defTabSz="914265"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00113" y="739775"/>
            <a:ext cx="4933950" cy="3700463"/>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2477" y="4686539"/>
            <a:ext cx="5390810" cy="4440707"/>
          </a:xfrm>
          <a:prstGeom prst="rect">
            <a:avLst/>
          </a:prstGeom>
          <a:noFill/>
          <a:ln w="9525">
            <a:noFill/>
            <a:miter lim="800000"/>
            <a:headEnd/>
            <a:tailEnd/>
          </a:ln>
          <a:effectLst/>
        </p:spPr>
        <p:txBody>
          <a:bodyPr vert="horz" wrap="square" lIns="91418" tIns="45709" rIns="91418"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defTabSz="914265"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14891" y="9371501"/>
            <a:ext cx="2919302" cy="493236"/>
          </a:xfrm>
          <a:prstGeom prst="rect">
            <a:avLst/>
          </a:prstGeom>
          <a:noFill/>
          <a:ln w="9525">
            <a:noFill/>
            <a:miter lim="800000"/>
            <a:headEnd/>
            <a:tailEnd/>
          </a:ln>
          <a:effectLst/>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02216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4</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9813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725346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6182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387434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95978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4663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4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4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14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2784885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99" name="タイトル 1"/>
          <p:cNvSpPr>
            <a:spLocks noGrp="1"/>
          </p:cNvSpPr>
          <p:nvPr>
            <p:ph type="title"/>
          </p:nvPr>
        </p:nvSpPr>
        <p:spPr/>
        <p:txBody>
          <a:bodyPr/>
          <a:lstStyle/>
          <a:p>
            <a:r>
              <a:rPr lang="ja-JP" altLang="en-US"/>
              <a:t>マスタ タイトルの書式設定</a:t>
            </a:r>
          </a:p>
        </p:txBody>
      </p:sp>
      <p:sp>
        <p:nvSpPr>
          <p:cNvPr id="1200"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3"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57964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20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20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9"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380711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8" name="タイトル 1"/>
          <p:cNvSpPr>
            <a:spLocks noGrp="1"/>
          </p:cNvSpPr>
          <p:nvPr>
            <p:ph type="title"/>
          </p:nvPr>
        </p:nvSpPr>
        <p:spPr/>
        <p:txBody>
          <a:bodyPr/>
          <a:lstStyle/>
          <a:p>
            <a:r>
              <a:rPr lang="ja-JP" altLang="en-US"/>
              <a:t>マスタ タイトルの書式設定</a:t>
            </a:r>
          </a:p>
        </p:txBody>
      </p:sp>
      <p:sp>
        <p:nvSpPr>
          <p:cNvPr id="114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761826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54"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15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8"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137175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60" name="タイトル 1"/>
          <p:cNvSpPr>
            <a:spLocks noGrp="1"/>
          </p:cNvSpPr>
          <p:nvPr>
            <p:ph type="title"/>
          </p:nvPr>
        </p:nvSpPr>
        <p:spPr/>
        <p:txBody>
          <a:bodyPr/>
          <a:lstStyle/>
          <a:p>
            <a:r>
              <a:rPr lang="ja-JP" altLang="en-US"/>
              <a:t>マスタ タイトルの書式設定</a:t>
            </a:r>
          </a:p>
        </p:txBody>
      </p:sp>
      <p:sp>
        <p:nvSpPr>
          <p:cNvPr id="11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5"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84241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67" name="タイトル 1"/>
          <p:cNvSpPr>
            <a:spLocks noGrp="1"/>
          </p:cNvSpPr>
          <p:nvPr>
            <p:ph type="title"/>
          </p:nvPr>
        </p:nvSpPr>
        <p:spPr/>
        <p:txBody>
          <a:bodyPr/>
          <a:lstStyle>
            <a:lvl1pPr>
              <a:defRPr/>
            </a:lvl1pPr>
          </a:lstStyle>
          <a:p>
            <a:r>
              <a:rPr lang="ja-JP" altLang="en-US"/>
              <a:t>マスタ タイトルの書式設定</a:t>
            </a:r>
          </a:p>
        </p:txBody>
      </p:sp>
      <p:sp>
        <p:nvSpPr>
          <p:cNvPr id="11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0"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71"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4"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65057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76" name="タイトル 1"/>
          <p:cNvSpPr>
            <a:spLocks noGrp="1"/>
          </p:cNvSpPr>
          <p:nvPr>
            <p:ph type="title"/>
          </p:nvPr>
        </p:nvSpPr>
        <p:spPr/>
        <p:txBody>
          <a:bodyPr/>
          <a:lstStyle/>
          <a:p>
            <a:r>
              <a:rPr lang="ja-JP" altLang="en-US"/>
              <a:t>マスタ タイトルの書式設定</a:t>
            </a:r>
          </a:p>
        </p:txBody>
      </p:sp>
      <p:sp>
        <p:nvSpPr>
          <p:cNvPr id="11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9"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149115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8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3"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2779513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8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8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230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9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9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25176479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theme" Target="../theme/theme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2.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E2FB560-1D4F-4CD7-A186-D2A2B45219A5}"/>
              </a:ext>
            </a:extLst>
          </p:cNvPr>
          <p:cNvGraphicFramePr>
            <a:graphicFrameLocks noChangeAspect="1"/>
          </p:cNvGraphicFramePr>
          <p:nvPr userDrawn="1">
            <p:custDataLst>
              <p:tags r:id="rId2"/>
            </p:custDataLst>
            <p:extLst>
              <p:ext uri="{D42A27DB-BD31-4B8C-83A1-F6EECF244321}">
                <p14:modId xmlns:p14="http://schemas.microsoft.com/office/powerpoint/2010/main" val="1797510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35" name="オブジェクト 2"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3" imgW="554" imgH="551" progId="TCLayout.ActiveDocument.1">
                  <p:embed/>
                </p:oleObj>
              </mc:Choice>
              <mc:Fallback>
                <p:oleObj name="think-cell スライド" r:id="rId13" imgW="554" imgH="551" progId="TCLayout.ActiveDocument.1">
                  <p:embed/>
                  <p:pic>
                    <p:nvPicPr>
                      <p:cNvPr id="0" name="オブジェクト 2" hidden="1"/>
                      <p:cNvPicPr>
                        <a:picLocks noChangeAspect="1"/>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136"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37"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8"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139"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140"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875634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bilitychallenge.go.jp/knowledg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1</a:t>
            </a:r>
            <a:endParaRPr kumimoji="1" lang="ja-JP" altLang="en-US" sz="1480" dirty="0">
              <a:solidFill>
                <a:schemeClr val="tx1"/>
              </a:solidFill>
            </a:endParaRPr>
          </a:p>
        </p:txBody>
      </p:sp>
      <p:sp>
        <p:nvSpPr>
          <p:cNvPr id="14" name="正方形/長方形 3">
            <a:extLst>
              <a:ext uri="{FF2B5EF4-FFF2-40B4-BE49-F238E27FC236}">
                <a16:creationId xmlns:a16="http://schemas.microsoft.com/office/drawing/2014/main" id="{60A30176-B930-422A-8617-0729B2A754B0}"/>
              </a:ext>
            </a:extLst>
          </p:cNvPr>
          <p:cNvSpPr/>
          <p:nvPr/>
        </p:nvSpPr>
        <p:spPr>
          <a:xfrm>
            <a:off x="249260" y="677463"/>
            <a:ext cx="8762062" cy="1311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注１）左上タイトルに</a:t>
            </a:r>
            <a:r>
              <a:rPr lang="ja-JP" altLang="en-US" sz="1200" u="sng" kern="100" dirty="0">
                <a:solidFill>
                  <a:srgbClr val="FF0000"/>
                </a:solidFill>
                <a:latin typeface="ＭＳ Ｐゴシック"/>
                <a:ea typeface="ＭＳ Ｐゴシック"/>
                <a:cs typeface="Times New Roman" panose="02020603050405020304" pitchFamily="18" charset="0"/>
              </a:rPr>
              <a:t>「申請内容」</a:t>
            </a:r>
            <a:r>
              <a:rPr lang="ja-JP" altLang="en-US" sz="1200" kern="100" dirty="0">
                <a:solidFill>
                  <a:srgbClr val="FF0000"/>
                </a:solidFill>
                <a:latin typeface="ＭＳ Ｐゴシック"/>
                <a:ea typeface="ＭＳ Ｐゴシック"/>
                <a:cs typeface="Times New Roman" panose="02020603050405020304" pitchFamily="18" charset="0"/>
              </a:rPr>
              <a:t>とあるページについては、</a:t>
            </a:r>
            <a:r>
              <a:rPr lang="ja-JP" altLang="en-US" sz="1200" u="sng" kern="100" dirty="0">
                <a:solidFill>
                  <a:srgbClr val="FF0000"/>
                </a:solidFill>
                <a:latin typeface="ＭＳ Ｐゴシック"/>
                <a:ea typeface="ＭＳ Ｐゴシック"/>
                <a:cs typeface="Times New Roman" panose="02020603050405020304" pitchFamily="18" charset="0"/>
              </a:rPr>
              <a:t>文字サイズ</a:t>
            </a:r>
            <a:r>
              <a:rPr lang="en-US" altLang="ja-JP" sz="1200" u="sng" kern="100" dirty="0">
                <a:solidFill>
                  <a:srgbClr val="FF0000"/>
                </a:solidFill>
                <a:latin typeface="ＭＳ Ｐゴシック"/>
                <a:ea typeface="ＭＳ Ｐゴシック"/>
                <a:cs typeface="Times New Roman" panose="02020603050405020304" pitchFamily="18" charset="0"/>
              </a:rPr>
              <a:t>12</a:t>
            </a:r>
            <a:r>
              <a:rPr lang="ja-JP" altLang="en-US" sz="1200" u="sng" kern="100" dirty="0">
                <a:solidFill>
                  <a:srgbClr val="FF0000"/>
                </a:solidFill>
                <a:latin typeface="ＭＳ Ｐゴシック"/>
                <a:ea typeface="ＭＳ Ｐゴシック"/>
                <a:cs typeface="Times New Roman" panose="02020603050405020304" pitchFamily="18" charset="0"/>
              </a:rPr>
              <a:t>ポイント以上</a:t>
            </a:r>
            <a:r>
              <a:rPr lang="ja-JP" altLang="en-US" sz="1200" kern="100" dirty="0">
                <a:solidFill>
                  <a:srgbClr val="FF0000"/>
                </a:solidFill>
                <a:latin typeface="ＭＳ Ｐゴシック"/>
                <a:ea typeface="ＭＳ Ｐゴシック"/>
                <a:cs typeface="Times New Roman" panose="02020603050405020304" pitchFamily="18" charset="0"/>
              </a:rPr>
              <a:t>で記載すること</a:t>
            </a:r>
            <a:endParaRPr lang="en-US" altLang="ja-JP" sz="1200"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注２）各項目の</a:t>
            </a:r>
            <a:r>
              <a:rPr lang="ja-JP" altLang="en-US" sz="1200" u="sng" kern="100" dirty="0">
                <a:solidFill>
                  <a:srgbClr val="FF0000"/>
                </a:solidFill>
                <a:latin typeface="ＭＳ Ｐゴシック"/>
                <a:ea typeface="ＭＳ Ｐゴシック"/>
                <a:cs typeface="Times New Roman" panose="02020603050405020304" pitchFamily="18" charset="0"/>
              </a:rPr>
              <a:t>記載ボックスの大きさは可変</a:t>
            </a:r>
            <a:r>
              <a:rPr lang="ja-JP" altLang="en-US" sz="1200" kern="100" dirty="0">
                <a:solidFill>
                  <a:srgbClr val="FF0000"/>
                </a:solidFill>
                <a:latin typeface="ＭＳ Ｐゴシック"/>
                <a:ea typeface="ＭＳ Ｐゴシック"/>
                <a:cs typeface="Times New Roman" panose="02020603050405020304" pitchFamily="18" charset="0"/>
              </a:rPr>
              <a:t>とするが、</a:t>
            </a:r>
            <a:r>
              <a:rPr lang="ja-JP" altLang="en-US" sz="1200" u="sng" kern="100" dirty="0">
                <a:solidFill>
                  <a:srgbClr val="FF0000"/>
                </a:solidFill>
                <a:latin typeface="ＭＳ Ｐゴシック"/>
                <a:ea typeface="ＭＳ Ｐゴシック"/>
                <a:cs typeface="Times New Roman" panose="02020603050405020304" pitchFamily="18" charset="0"/>
              </a:rPr>
              <a:t>ページ数は増やさないこと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注３）各項目の記載ボックス内に赤文字で記載している</a:t>
            </a:r>
            <a:r>
              <a:rPr lang="ja-JP" altLang="en-US" sz="1200" u="sng" kern="100" dirty="0">
                <a:solidFill>
                  <a:srgbClr val="FF0000"/>
                </a:solidFill>
                <a:latin typeface="ＭＳ Ｐゴシック"/>
                <a:ea typeface="ＭＳ Ｐゴシック"/>
                <a:cs typeface="Times New Roman" panose="02020603050405020304" pitchFamily="18" charset="0"/>
              </a:rPr>
              <a:t>記入例・注釈は、応募時に削除すること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defRPr/>
            </a:pPr>
            <a:r>
              <a:rPr lang="ja-JP" altLang="en-US" sz="1200" kern="100" dirty="0">
                <a:solidFill>
                  <a:srgbClr val="FF0000"/>
                </a:solidFill>
                <a:latin typeface="ＭＳ Ｐゴシック"/>
                <a:ea typeface="ＭＳ Ｐゴシック"/>
                <a:cs typeface="Times New Roman" panose="02020603050405020304" pitchFamily="18" charset="0"/>
              </a:rPr>
              <a:t>注４）スマートモビリティチャレンジ推進協議会が公表している「スマートモビリティの創り方～みんなのガイドブック～」の記載も参考に、</a:t>
            </a:r>
            <a:r>
              <a:rPr lang="ja-JP" altLang="en-US" sz="1200" u="sng" kern="100" dirty="0">
                <a:solidFill>
                  <a:srgbClr val="FF0000"/>
                </a:solidFill>
                <a:latin typeface="ＭＳ Ｐゴシック"/>
                <a:ea typeface="ＭＳ Ｐゴシック"/>
                <a:cs typeface="Times New Roman" panose="02020603050405020304" pitchFamily="18" charset="0"/>
              </a:rPr>
              <a:t>適宜図表も用いながら簡潔に記載すること</a:t>
            </a:r>
            <a:r>
              <a:rPr lang="ja-JP" altLang="en-US" sz="1200" kern="100" dirty="0">
                <a:solidFill>
                  <a:srgbClr val="FF0000"/>
                </a:solidFill>
                <a:latin typeface="ＭＳ Ｐゴシック"/>
                <a:ea typeface="ＭＳ Ｐゴシック"/>
                <a:cs typeface="Times New Roman" panose="02020603050405020304" pitchFamily="18" charset="0"/>
              </a:rPr>
              <a:t>（</a:t>
            </a:r>
            <a:r>
              <a:rPr lang="en-US" altLang="ja-JP" sz="1200" kern="100" dirty="0">
                <a:solidFill>
                  <a:srgbClr val="FF0000"/>
                </a:solidFill>
                <a:latin typeface="ＭＳ Ｐゴシック"/>
                <a:ea typeface="ＭＳ Ｐゴシック"/>
                <a:cs typeface="Times New Roman" panose="02020603050405020304" pitchFamily="18" charset="0"/>
              </a:rPr>
              <a:t>https://www.mobilitychallenge.go.jp/knowledge/</a:t>
            </a:r>
            <a:r>
              <a:rPr lang="ja-JP" altLang="en-US" sz="1200" kern="100" dirty="0">
                <a:solidFill>
                  <a:srgbClr val="FF0000"/>
                </a:solidFill>
                <a:latin typeface="ＭＳ Ｐゴシック"/>
                <a:ea typeface="ＭＳ Ｐゴシック"/>
                <a:cs typeface="Times New Roman" panose="02020603050405020304" pitchFamily="18" charset="0"/>
              </a:rPr>
              <a:t>）</a:t>
            </a:r>
            <a:endParaRPr lang="en-US" altLang="ja-JP" sz="1200" kern="100" dirty="0">
              <a:solidFill>
                <a:srgbClr val="FF0000"/>
              </a:solidFill>
              <a:latin typeface="ＭＳ Ｐゴシック"/>
              <a:ea typeface="ＭＳ Ｐゴシック"/>
              <a:cs typeface="Times New Roman" panose="02020603050405020304" pitchFamily="18" charset="0"/>
            </a:endParaRPr>
          </a:p>
          <a:p>
            <a:pPr>
              <a:defRPr/>
            </a:pPr>
            <a:r>
              <a:rPr lang="ja-JP" altLang="en-US" sz="1200" kern="100" dirty="0">
                <a:solidFill>
                  <a:srgbClr val="FF0000"/>
                </a:solidFill>
                <a:latin typeface="ＭＳ Ｐゴシック"/>
                <a:ea typeface="ＭＳ Ｐゴシック"/>
                <a:cs typeface="Times New Roman" panose="02020603050405020304" pitchFamily="18" charset="0"/>
              </a:rPr>
              <a:t>注５）ただし、</a:t>
            </a:r>
            <a:r>
              <a:rPr lang="ja-JP" altLang="en-US" sz="1200" u="sng" kern="100" dirty="0">
                <a:solidFill>
                  <a:srgbClr val="FF0000"/>
                </a:solidFill>
                <a:latin typeface="ＭＳ Ｐゴシック"/>
                <a:ea typeface="ＭＳ Ｐゴシック"/>
                <a:cs typeface="Times New Roman" panose="02020603050405020304" pitchFamily="18" charset="0"/>
              </a:rPr>
              <a:t>意図的に多くの文字を盛り込む目的で図表・画像を使用することは控えること</a:t>
            </a:r>
            <a:endParaRPr lang="en-US" altLang="ja-JP" sz="1200" u="sng" kern="100" dirty="0">
              <a:solidFill>
                <a:srgbClr val="FF0000"/>
              </a:solidFill>
              <a:latin typeface="ＭＳ Ｐゴシック"/>
              <a:ea typeface="ＭＳ Ｐゴシック"/>
              <a:cs typeface="Times New Roman" panose="02020603050405020304" pitchFamily="18" charset="0"/>
            </a:endParaRPr>
          </a:p>
        </p:txBody>
      </p:sp>
      <p:sp>
        <p:nvSpPr>
          <p:cNvPr id="4" name="正方形/長方形 3">
            <a:extLst>
              <a:ext uri="{FF2B5EF4-FFF2-40B4-BE49-F238E27FC236}">
                <a16:creationId xmlns:a16="http://schemas.microsoft.com/office/drawing/2014/main" id="{701DDE7C-A993-6DED-421C-8D6F5D6579AE}"/>
              </a:ext>
            </a:extLst>
          </p:cNvPr>
          <p:cNvSpPr/>
          <p:nvPr/>
        </p:nvSpPr>
        <p:spPr>
          <a:xfrm>
            <a:off x="249260" y="4365104"/>
            <a:ext cx="722340" cy="1008112"/>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endParaRPr lang="en-US" altLang="ja-JP" sz="1600" b="0" kern="100" dirty="0">
              <a:solidFill>
                <a:schemeClr val="tx1"/>
              </a:solidFill>
              <a:effectLst/>
            </a:endParaRPr>
          </a:p>
        </p:txBody>
      </p:sp>
      <p:sp>
        <p:nvSpPr>
          <p:cNvPr id="5" name="正方形/長方形 7">
            <a:extLst>
              <a:ext uri="{FF2B5EF4-FFF2-40B4-BE49-F238E27FC236}">
                <a16:creationId xmlns:a16="http://schemas.microsoft.com/office/drawing/2014/main" id="{6CA0F06D-7956-A9AE-0769-96FECD5DC2D6}"/>
              </a:ext>
            </a:extLst>
          </p:cNvPr>
          <p:cNvSpPr/>
          <p:nvPr/>
        </p:nvSpPr>
        <p:spPr>
          <a:xfrm>
            <a:off x="251520" y="3481263"/>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希望する支援分類</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83640981-2C4C-F27F-2A82-0A277B18527A}"/>
              </a:ext>
            </a:extLst>
          </p:cNvPr>
          <p:cNvSpPr/>
          <p:nvPr/>
        </p:nvSpPr>
        <p:spPr>
          <a:xfrm>
            <a:off x="249260" y="5517232"/>
            <a:ext cx="722340"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ts val="1500"/>
              </a:lnSpc>
              <a:spcBef>
                <a:spcPct val="0"/>
              </a:spcBef>
              <a:spcAft>
                <a:spcPts val="0"/>
              </a:spcAft>
              <a:buClrTx/>
              <a:buSzTx/>
              <a:buFontTx/>
              <a:buNone/>
              <a:tabLst/>
              <a:defRPr/>
            </a:pPr>
            <a:r>
              <a:rPr kumimoji="1" lang="en-US" altLang="ja-JP" sz="1600" b="0" i="0" u="none" strike="noStrike" kern="100" cap="none" spc="0" normalizeH="0" baseline="0" noProof="0" dirty="0">
                <a:ln>
                  <a:noFill/>
                </a:ln>
                <a:solidFill>
                  <a:srgbClr val="000000"/>
                </a:solidFill>
                <a:effectLst/>
                <a:uLnTx/>
                <a:uFillTx/>
                <a:latin typeface="Arial"/>
                <a:ea typeface="ＭＳ Ｐゴシック"/>
                <a:cs typeface="+mn-cs"/>
              </a:rPr>
              <a:t>-</a:t>
            </a:r>
          </a:p>
        </p:txBody>
      </p:sp>
      <p:sp>
        <p:nvSpPr>
          <p:cNvPr id="3" name="正方形/長方形 2">
            <a:extLst>
              <a:ext uri="{FF2B5EF4-FFF2-40B4-BE49-F238E27FC236}">
                <a16:creationId xmlns:a16="http://schemas.microsoft.com/office/drawing/2014/main" id="{D701CAE4-8895-E116-8C4E-AAF430FEA784}"/>
              </a:ext>
            </a:extLst>
          </p:cNvPr>
          <p:cNvSpPr/>
          <p:nvPr/>
        </p:nvSpPr>
        <p:spPr>
          <a:xfrm>
            <a:off x="1115616" y="4365104"/>
            <a:ext cx="576064" cy="1008112"/>
          </a:xfrm>
          <a:prstGeom prst="rect">
            <a:avLst/>
          </a:prstGeom>
          <a:solidFill>
            <a:srgbClr val="333399"/>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600" b="1" kern="100" dirty="0">
                <a:solidFill>
                  <a:schemeClr val="bg1"/>
                </a:solidFill>
                <a:effectLst/>
              </a:rPr>
              <a:t>①</a:t>
            </a:r>
            <a:endParaRPr lang="en-US" altLang="ja-JP" sz="1600" b="1" kern="100" dirty="0">
              <a:solidFill>
                <a:schemeClr val="bg1"/>
              </a:solidFill>
              <a:effectLst/>
            </a:endParaRPr>
          </a:p>
        </p:txBody>
      </p:sp>
      <p:sp>
        <p:nvSpPr>
          <p:cNvPr id="6" name="正方形/長方形 5">
            <a:extLst>
              <a:ext uri="{FF2B5EF4-FFF2-40B4-BE49-F238E27FC236}">
                <a16:creationId xmlns:a16="http://schemas.microsoft.com/office/drawing/2014/main" id="{9F39A216-54B6-8146-247B-67CC8838BD4F}"/>
              </a:ext>
            </a:extLst>
          </p:cNvPr>
          <p:cNvSpPr/>
          <p:nvPr/>
        </p:nvSpPr>
        <p:spPr>
          <a:xfrm>
            <a:off x="1115616" y="5517232"/>
            <a:ext cx="576064"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600" b="1" kern="100" dirty="0">
                <a:solidFill>
                  <a:schemeClr val="bg1"/>
                </a:solidFill>
                <a:effectLst/>
              </a:rPr>
              <a:t>②</a:t>
            </a:r>
            <a:endParaRPr lang="en-US" altLang="ja-JP" sz="1600" b="1" kern="100" dirty="0">
              <a:solidFill>
                <a:schemeClr val="bg1"/>
              </a:solidFill>
              <a:effectLst/>
            </a:endParaRPr>
          </a:p>
        </p:txBody>
      </p:sp>
      <p:sp>
        <p:nvSpPr>
          <p:cNvPr id="7" name="正方形/長方形 6">
            <a:extLst>
              <a:ext uri="{FF2B5EF4-FFF2-40B4-BE49-F238E27FC236}">
                <a16:creationId xmlns:a16="http://schemas.microsoft.com/office/drawing/2014/main" id="{D578945D-E09E-DA2B-29A0-DB8364680C00}"/>
              </a:ext>
            </a:extLst>
          </p:cNvPr>
          <p:cNvSpPr/>
          <p:nvPr/>
        </p:nvSpPr>
        <p:spPr>
          <a:xfrm>
            <a:off x="1835696" y="4365104"/>
            <a:ext cx="7059044" cy="1008112"/>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tx1"/>
                </a:solidFill>
                <a:effectLst/>
                <a:latin typeface="+mn-ea"/>
              </a:rPr>
              <a:t>将来構想の策定～実証実験計画作成</a:t>
            </a:r>
            <a:endParaRPr lang="en-US" altLang="ja-JP" sz="1400" b="1" kern="100" dirty="0">
              <a:solidFill>
                <a:schemeClr val="tx1"/>
              </a:solidFill>
              <a:effectLst/>
              <a:latin typeface="+mn-ea"/>
            </a:endParaRPr>
          </a:p>
          <a:p>
            <a:pPr marL="180975" indent="-180975">
              <a:lnSpc>
                <a:spcPts val="1500"/>
              </a:lnSpc>
              <a:spcBef>
                <a:spcPts val="300"/>
              </a:spcBef>
              <a:spcAft>
                <a:spcPts val="0"/>
              </a:spcAft>
              <a:buFont typeface="Arial" panose="020B0604020202020204" pitchFamily="34" charset="0"/>
              <a:buChar char="•"/>
            </a:pPr>
            <a:r>
              <a:rPr lang="ja-JP" altLang="en-US" sz="1200" b="0" kern="100" dirty="0">
                <a:solidFill>
                  <a:schemeClr val="tx1"/>
                </a:solidFill>
                <a:effectLst/>
                <a:latin typeface="+mn-ea"/>
              </a:rPr>
              <a:t>地域の現状把握や将来構想の策定、これらを踏まえた実証実験計画の作成について、事務局より、</a:t>
            </a:r>
            <a:br>
              <a:rPr lang="en-US" altLang="ja-JP" sz="1200" b="0" kern="100" dirty="0">
                <a:solidFill>
                  <a:schemeClr val="tx1"/>
                </a:solidFill>
                <a:effectLst/>
                <a:latin typeface="+mn-ea"/>
              </a:rPr>
            </a:br>
            <a:r>
              <a:rPr lang="ja-JP" altLang="en-US" sz="1200" b="0" kern="100" dirty="0">
                <a:solidFill>
                  <a:schemeClr val="tx1"/>
                </a:solidFill>
                <a:effectLst/>
                <a:latin typeface="+mn-ea"/>
              </a:rPr>
              <a:t>資料・情報の提供、検討における助言等を実施します。</a:t>
            </a:r>
            <a:endParaRPr lang="en-US" altLang="ja-JP" sz="1200" b="0" kern="100" dirty="0">
              <a:solidFill>
                <a:schemeClr val="tx1"/>
              </a:solidFill>
              <a:effectLst/>
              <a:latin typeface="+mn-ea"/>
            </a:endParaRPr>
          </a:p>
        </p:txBody>
      </p:sp>
      <p:sp>
        <p:nvSpPr>
          <p:cNvPr id="8" name="正方形/長方形 7">
            <a:extLst>
              <a:ext uri="{FF2B5EF4-FFF2-40B4-BE49-F238E27FC236}">
                <a16:creationId xmlns:a16="http://schemas.microsoft.com/office/drawing/2014/main" id="{65719561-4632-49C8-95D1-993004611AAE}"/>
              </a:ext>
            </a:extLst>
          </p:cNvPr>
          <p:cNvSpPr/>
          <p:nvPr/>
        </p:nvSpPr>
        <p:spPr>
          <a:xfrm>
            <a:off x="1835696" y="5517232"/>
            <a:ext cx="7059044" cy="1008112"/>
          </a:xfrm>
          <a:prstGeom prst="rect">
            <a:avLst/>
          </a:prstGeom>
          <a:solidFill>
            <a:schemeClr val="bg1">
              <a:lumMod val="75000"/>
            </a:schemeClr>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a:spcBef>
                <a:spcPts val="300"/>
              </a:spcBef>
              <a:tabLst>
                <a:tab pos="115570" algn="l"/>
              </a:tabLst>
            </a:pPr>
            <a:r>
              <a:rPr lang="ja-JP" altLang="en-US" sz="1400" b="1" kern="100" dirty="0">
                <a:solidFill>
                  <a:schemeClr val="tx1"/>
                </a:solidFill>
                <a:effectLst/>
                <a:latin typeface="+mn-ea"/>
                <a:cs typeface="Times New Roman" panose="02020603050405020304" pitchFamily="18" charset="0"/>
              </a:rPr>
              <a:t>実証実験における利用者ニーズ分析・実証計画改善</a:t>
            </a:r>
            <a:endParaRPr lang="en-US" altLang="ja-JP" sz="1400" b="1" kern="100" dirty="0">
              <a:solidFill>
                <a:schemeClr val="tx1"/>
              </a:solidFill>
              <a:effectLst/>
              <a:latin typeface="+mn-ea"/>
              <a:cs typeface="Times New Roman" panose="02020603050405020304" pitchFamily="18" charset="0"/>
            </a:endParaRPr>
          </a:p>
          <a:p>
            <a:pPr marL="180975" lvl="0" indent="-180975" algn="l">
              <a:spcBef>
                <a:spcPts val="300"/>
              </a:spcBef>
              <a:buFont typeface="Arial" panose="020B0604020202020204" pitchFamily="34" charset="0"/>
              <a:buChar char="•"/>
              <a:tabLst>
                <a:tab pos="542925" algn="l"/>
              </a:tabLst>
            </a:pPr>
            <a:r>
              <a:rPr lang="ja-JP" altLang="en-US" sz="1200" kern="100" dirty="0">
                <a:solidFill>
                  <a:schemeClr val="tx1"/>
                </a:solidFill>
                <a:effectLst/>
                <a:latin typeface="+mn-ea"/>
                <a:cs typeface="Times New Roman" panose="02020603050405020304" pitchFamily="18" charset="0"/>
              </a:rPr>
              <a:t>利用者とのコミュニケーションを深める施策（住民ワークショップ、利用者インタビュー等）について、企画・運営等を事務局が支援し、地域で実施します。また、その実施結果を踏まえ、実証実験計画の修正等を支援します。</a:t>
            </a:r>
            <a:endParaRPr lang="ja-JP" altLang="ja-JP" sz="1200" kern="100" dirty="0">
              <a:solidFill>
                <a:schemeClr val="tx1"/>
              </a:solidFill>
              <a:effectLst/>
              <a:latin typeface="+mn-ea"/>
              <a:cs typeface="Times New Roman" panose="02020603050405020304" pitchFamily="18" charset="0"/>
            </a:endParaRPr>
          </a:p>
        </p:txBody>
      </p:sp>
      <p:sp>
        <p:nvSpPr>
          <p:cNvPr id="9" name="テキスト ボックス 8">
            <a:extLst>
              <a:ext uri="{FF2B5EF4-FFF2-40B4-BE49-F238E27FC236}">
                <a16:creationId xmlns:a16="http://schemas.microsoft.com/office/drawing/2014/main" id="{BE245403-6D08-AFBA-F040-E2FC6546443C}"/>
              </a:ext>
            </a:extLst>
          </p:cNvPr>
          <p:cNvSpPr txBox="1"/>
          <p:nvPr/>
        </p:nvSpPr>
        <p:spPr>
          <a:xfrm>
            <a:off x="251520" y="3736777"/>
            <a:ext cx="8906605" cy="523220"/>
          </a:xfrm>
          <a:prstGeom prst="rect">
            <a:avLst/>
          </a:prstGeom>
          <a:noFill/>
        </p:spPr>
        <p:txBody>
          <a:bodyPr wrap="none" rtlCol="0">
            <a:spAutoFit/>
          </a:bodyPr>
          <a:lstStyle/>
          <a:p>
            <a:r>
              <a:rPr kumimoji="1" lang="ja-JP" altLang="en-US" sz="1400" dirty="0"/>
              <a:t>本様式は支援分類</a:t>
            </a:r>
            <a:r>
              <a:rPr lang="ja-JP" altLang="en-US" sz="1400" dirty="0"/>
              <a:t>①</a:t>
            </a:r>
            <a:r>
              <a:rPr kumimoji="1" lang="ja-JP" altLang="en-US" sz="1400" dirty="0"/>
              <a:t>を対象とした応募様式です。希望する支援が①で間違いのない場合</a:t>
            </a:r>
            <a:r>
              <a:rPr kumimoji="1" lang="ja-JP" altLang="en-US" sz="1400"/>
              <a:t>、「✓」</a:t>
            </a:r>
            <a:r>
              <a:rPr kumimoji="1" lang="ja-JP" altLang="en-US" sz="1400" dirty="0"/>
              <a:t>をご記入ください。</a:t>
            </a:r>
            <a:endParaRPr kumimoji="1" lang="en-US" altLang="ja-JP" sz="1400" dirty="0"/>
          </a:p>
          <a:p>
            <a:r>
              <a:rPr lang="ja-JP" altLang="en-US" sz="1400" dirty="0"/>
              <a:t>②の場合は、「令和６年度スマートモビリティチャレンジ伴走支援応募様式</a:t>
            </a:r>
            <a:r>
              <a:rPr lang="en-US" altLang="ja-JP" sz="1400" dirty="0"/>
              <a:t>_</a:t>
            </a:r>
            <a:r>
              <a:rPr lang="ja-JP" altLang="en-US" sz="1400" dirty="0"/>
              <a:t>支援②」のファイルをご利用ください。</a:t>
            </a:r>
            <a:endParaRPr kumimoji="1" lang="ja-JP" altLang="en-US" sz="1400" dirty="0"/>
          </a:p>
        </p:txBody>
      </p:sp>
      <p:sp>
        <p:nvSpPr>
          <p:cNvPr id="10" name="正方形/長方形 7">
            <a:extLst>
              <a:ext uri="{FF2B5EF4-FFF2-40B4-BE49-F238E27FC236}">
                <a16:creationId xmlns:a16="http://schemas.microsoft.com/office/drawing/2014/main" id="{017B3DC9-64FA-4FD9-735D-AD4818F55397}"/>
              </a:ext>
            </a:extLst>
          </p:cNvPr>
          <p:cNvSpPr/>
          <p:nvPr/>
        </p:nvSpPr>
        <p:spPr>
          <a:xfrm>
            <a:off x="251520" y="2204864"/>
            <a:ext cx="6102424" cy="307777"/>
          </a:xfrm>
          <a:prstGeom prst="rect">
            <a:avLst/>
          </a:prstGeom>
        </p:spPr>
        <p:txBody>
          <a:bodyPr wrap="square">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lang="ja-JP" altLang="en-US" sz="1400" dirty="0">
                <a:solidFill>
                  <a:srgbClr val="000000"/>
                </a:solidFill>
              </a:rPr>
              <a:t>取組の実施エリア</a:t>
            </a:r>
            <a:r>
              <a:rPr kumimoji="1" lang="en-US" altLang="ja-JP"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039E0D4D-54AC-3969-B3E8-34643AF6650A}"/>
              </a:ext>
            </a:extLst>
          </p:cNvPr>
          <p:cNvSpPr/>
          <p:nvPr/>
        </p:nvSpPr>
        <p:spPr>
          <a:xfrm>
            <a:off x="249260" y="2512641"/>
            <a:ext cx="8645480" cy="257386"/>
          </a:xfrm>
          <a:prstGeom prst="rect">
            <a:avLst/>
          </a:prstGeom>
          <a:solidFill>
            <a:schemeClr val="accent2"/>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r>
              <a:rPr lang="ja-JP" altLang="en-US" sz="1400" b="1" kern="100" dirty="0">
                <a:solidFill>
                  <a:schemeClr val="bg1"/>
                </a:solidFill>
                <a:effectLst/>
                <a:latin typeface="+mn-ea"/>
              </a:rPr>
              <a:t>自治体名（都道府県＋市区町村までご記載ください）</a:t>
            </a:r>
            <a:endParaRPr lang="en-US" altLang="ja-JP" sz="1400" b="1" kern="100" dirty="0">
              <a:solidFill>
                <a:schemeClr val="bg1"/>
              </a:solidFill>
              <a:effectLst/>
              <a:latin typeface="+mn-ea"/>
            </a:endParaRPr>
          </a:p>
        </p:txBody>
      </p:sp>
      <p:sp>
        <p:nvSpPr>
          <p:cNvPr id="17" name="正方形/長方形 16">
            <a:extLst>
              <a:ext uri="{FF2B5EF4-FFF2-40B4-BE49-F238E27FC236}">
                <a16:creationId xmlns:a16="http://schemas.microsoft.com/office/drawing/2014/main" id="{BAFCD0D5-7179-2996-2C1E-C8E5633D649A}"/>
              </a:ext>
            </a:extLst>
          </p:cNvPr>
          <p:cNvSpPr/>
          <p:nvPr/>
        </p:nvSpPr>
        <p:spPr>
          <a:xfrm>
            <a:off x="249260" y="2770027"/>
            <a:ext cx="8645480" cy="462694"/>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spcBef>
                <a:spcPts val="300"/>
              </a:spcBef>
              <a:spcAft>
                <a:spcPts val="0"/>
              </a:spcAft>
            </a:pPr>
            <a:endParaRPr lang="en-US" altLang="ja-JP" sz="1400" b="1" kern="100" dirty="0">
              <a:solidFill>
                <a:schemeClr val="tx1"/>
              </a:solidFill>
              <a:effectLst/>
              <a:latin typeface="+mn-ea"/>
            </a:endParaRPr>
          </a:p>
        </p:txBody>
      </p:sp>
    </p:spTree>
    <p:extLst>
      <p:ext uri="{BB962C8B-B14F-4D97-AF65-F5344CB8AC3E}">
        <p14:creationId xmlns:p14="http://schemas.microsoft.com/office/powerpoint/2010/main" val="2046722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（補足資料）</a:t>
            </a:r>
          </a:p>
        </p:txBody>
      </p:sp>
      <p:sp>
        <p:nvSpPr>
          <p:cNvPr id="2" name="正方形/長方形 1">
            <a:extLst>
              <a:ext uri="{FF2B5EF4-FFF2-40B4-BE49-F238E27FC236}">
                <a16:creationId xmlns:a16="http://schemas.microsoft.com/office/drawing/2014/main" id="{5008C22B-87DC-BF4F-C48A-14B369A2E62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a:solidFill>
                  <a:schemeClr val="tx1"/>
                </a:solidFill>
              </a:rPr>
              <a:t>10</a:t>
            </a:r>
            <a:endParaRPr kumimoji="1" lang="ja-JP" altLang="en-US" sz="1480" dirty="0">
              <a:solidFill>
                <a:schemeClr val="tx1"/>
              </a:solidFill>
            </a:endParaRPr>
          </a:p>
        </p:txBody>
      </p:sp>
      <p:graphicFrame>
        <p:nvGraphicFramePr>
          <p:cNvPr id="20" name="表 12">
            <a:extLst>
              <a:ext uri="{FF2B5EF4-FFF2-40B4-BE49-F238E27FC236}">
                <a16:creationId xmlns:a16="http://schemas.microsoft.com/office/drawing/2014/main" id="{5B7B0E01-A945-8301-47E0-D76CA1C4D0DB}"/>
              </a:ext>
            </a:extLst>
          </p:cNvPr>
          <p:cNvGraphicFramePr>
            <a:graphicFrameLocks noGrp="1"/>
          </p:cNvGraphicFramePr>
          <p:nvPr>
            <p:extLst>
              <p:ext uri="{D42A27DB-BD31-4B8C-83A1-F6EECF244321}">
                <p14:modId xmlns:p14="http://schemas.microsoft.com/office/powerpoint/2010/main" val="358935226"/>
              </p:ext>
            </p:extLst>
          </p:nvPr>
        </p:nvGraphicFramePr>
        <p:xfrm>
          <a:off x="266314" y="4340240"/>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今年度応募している事業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21" name="テキスト ボックス 15">
            <a:extLst>
              <a:ext uri="{FF2B5EF4-FFF2-40B4-BE49-F238E27FC236}">
                <a16:creationId xmlns:a16="http://schemas.microsoft.com/office/drawing/2014/main" id="{AEDA3CD8-4E5A-0CDA-60EE-FEEE663CDCF3}"/>
              </a:ext>
            </a:extLst>
          </p:cNvPr>
          <p:cNvSpPr txBox="1"/>
          <p:nvPr/>
        </p:nvSpPr>
        <p:spPr>
          <a:xfrm>
            <a:off x="57870" y="4057327"/>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該当する事業に○をつけてください</a:t>
            </a:r>
          </a:p>
        </p:txBody>
      </p:sp>
      <p:graphicFrame>
        <p:nvGraphicFramePr>
          <p:cNvPr id="22" name="表 4">
            <a:extLst>
              <a:ext uri="{FF2B5EF4-FFF2-40B4-BE49-F238E27FC236}">
                <a16:creationId xmlns:a16="http://schemas.microsoft.com/office/drawing/2014/main" id="{0070108C-0893-3617-6AD3-FFD5CF32D210}"/>
              </a:ext>
            </a:extLst>
          </p:cNvPr>
          <p:cNvGraphicFramePr>
            <a:graphicFrameLocks noGrp="1"/>
          </p:cNvGraphicFramePr>
          <p:nvPr>
            <p:extLst>
              <p:ext uri="{D42A27DB-BD31-4B8C-83A1-F6EECF244321}">
                <p14:modId xmlns:p14="http://schemas.microsoft.com/office/powerpoint/2010/main" val="1163441007"/>
              </p:ext>
            </p:extLst>
          </p:nvPr>
        </p:nvGraphicFramePr>
        <p:xfrm>
          <a:off x="266314" y="925458"/>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385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385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385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46636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385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385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385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385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23" name="テキスト ボックス 18">
            <a:extLst>
              <a:ext uri="{FF2B5EF4-FFF2-40B4-BE49-F238E27FC236}">
                <a16:creationId xmlns:a16="http://schemas.microsoft.com/office/drawing/2014/main" id="{CEADCA93-1A7B-F708-B0EF-239CF544EEF2}"/>
              </a:ext>
            </a:extLst>
          </p:cNvPr>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ja-JP" altLang="en-US" sz="1400" dirty="0">
                <a:solidFill>
                  <a:srgbClr val="FF0000"/>
                </a:solidFill>
                <a:latin typeface="+mn-ea"/>
                <a:ea typeface="+mn-ea"/>
              </a:rPr>
              <a:t>本年度応募している事業について記載してください</a:t>
            </a:r>
            <a:endParaRPr kumimoji="1" lang="ja-JP" altLang="en-US" sz="1400" i="1" dirty="0">
              <a:solidFill>
                <a:srgbClr val="FF0000"/>
              </a:solidFill>
              <a:latin typeface="+mn-ea"/>
              <a:ea typeface="+mn-ea"/>
            </a:endParaRPr>
          </a:p>
        </p:txBody>
      </p:sp>
      <p:sp>
        <p:nvSpPr>
          <p:cNvPr id="24" name="テキスト ボックス 16">
            <a:extLst>
              <a:ext uri="{FF2B5EF4-FFF2-40B4-BE49-F238E27FC236}">
                <a16:creationId xmlns:a16="http://schemas.microsoft.com/office/drawing/2014/main" id="{E24484D3-70E8-ADCA-EB4B-4E958DD891C7}"/>
              </a:ext>
            </a:extLst>
          </p:cNvPr>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Tree>
    <p:extLst>
      <p:ext uri="{BB962C8B-B14F-4D97-AF65-F5344CB8AC3E}">
        <p14:creationId xmlns:p14="http://schemas.microsoft.com/office/powerpoint/2010/main" val="1811554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B517075-9424-40C1-9115-2D4520A4157C}"/>
              </a:ext>
            </a:extLst>
          </p:cNvPr>
          <p:cNvGraphicFramePr>
            <a:graphicFrameLocks noChangeAspect="1"/>
          </p:cNvGraphicFramePr>
          <p:nvPr>
            <p:custDataLst>
              <p:tags r:id="rId1"/>
            </p:custDataLst>
            <p:extLst>
              <p:ext uri="{D42A27DB-BD31-4B8C-83A1-F6EECF244321}">
                <p14:modId xmlns:p14="http://schemas.microsoft.com/office/powerpoint/2010/main" val="1118468720"/>
              </p:ext>
            </p:extLst>
          </p:nvPr>
        </p:nvGraphicFramePr>
        <p:xfrm>
          <a:off x="1358" y="197714"/>
          <a:ext cx="1358" cy="1358"/>
        </p:xfrm>
        <a:graphic>
          <a:graphicData uri="http://schemas.openxmlformats.org/presentationml/2006/ole">
            <mc:AlternateContent xmlns:mc="http://schemas.openxmlformats.org/markup-compatibility/2006">
              <mc:Choice xmlns:v="urn:schemas-microsoft-com:vml" Requires="v">
                <p:oleObj name="think-cell スライド" r:id="rId3" imgW="353" imgH="353" progId="TCLayout.ActiveDocument.1">
                  <p:embed/>
                </p:oleObj>
              </mc:Choice>
              <mc:Fallback>
                <p:oleObj name="think-cell スライド" r:id="rId3" imgW="353" imgH="353" progId="TCLayout.ActiveDocument.1">
                  <p:embed/>
                  <p:pic>
                    <p:nvPicPr>
                      <p:cNvPr id="8" name="オブジェクト 7" hidden="1">
                        <a:extLst>
                          <a:ext uri="{FF2B5EF4-FFF2-40B4-BE49-F238E27FC236}">
                            <a16:creationId xmlns:a16="http://schemas.microsoft.com/office/drawing/2014/main" id="{7B517075-9424-40C1-9115-2D4520A4157C}"/>
                          </a:ext>
                        </a:extLst>
                      </p:cNvPr>
                      <p:cNvPicPr/>
                      <p:nvPr/>
                    </p:nvPicPr>
                    <p:blipFill>
                      <a:blip r:embed="rId4"/>
                      <a:stretch>
                        <a:fillRect/>
                      </a:stretch>
                    </p:blipFill>
                    <p:spPr>
                      <a:xfrm>
                        <a:off x="1358" y="197714"/>
                        <a:ext cx="1358" cy="1358"/>
                      </a:xfrm>
                      <a:prstGeom prst="rect">
                        <a:avLst/>
                      </a:prstGeom>
                    </p:spPr>
                  </p:pic>
                </p:oleObj>
              </mc:Fallback>
            </mc:AlternateContent>
          </a:graphicData>
        </a:graphic>
      </p:graphicFrame>
      <p:sp>
        <p:nvSpPr>
          <p:cNvPr id="12" name="コンテンツ プレースホルダー 11">
            <a:extLst>
              <a:ext uri="{FF2B5EF4-FFF2-40B4-BE49-F238E27FC236}">
                <a16:creationId xmlns:a16="http://schemas.microsoft.com/office/drawing/2014/main" id="{E94F2307-7C07-C001-28D1-2C0B1DECE9FC}"/>
              </a:ext>
            </a:extLst>
          </p:cNvPr>
          <p:cNvSpPr>
            <a:spLocks noGrp="1"/>
          </p:cNvSpPr>
          <p:nvPr>
            <p:ph idx="1"/>
          </p:nvPr>
        </p:nvSpPr>
        <p:spPr>
          <a:xfrm>
            <a:off x="251520" y="692696"/>
            <a:ext cx="8640960" cy="573089"/>
          </a:xfrm>
        </p:spPr>
        <p:txBody>
          <a:bodyPr/>
          <a:lstStyle/>
          <a:p>
            <a:pPr marL="180975" indent="-180975"/>
            <a:r>
              <a:rPr lang="ja-JP" altLang="en-US" sz="1400" b="1" dirty="0"/>
              <a:t>下表の記載内容を総合的に勘案し、採択地域を選定する</a:t>
            </a:r>
            <a:endParaRPr lang="en-US" altLang="ja-JP" sz="1400" b="1" dirty="0"/>
          </a:p>
          <a:p>
            <a:pPr marL="180975" indent="-180975"/>
            <a:r>
              <a:rPr lang="ja-JP" altLang="en-US" sz="1400" b="1" dirty="0"/>
              <a:t>なお、審査時には必要に応じ事務局から応募者にヒアリングの実施を依頼する場合がある</a:t>
            </a:r>
          </a:p>
        </p:txBody>
      </p:sp>
      <p:graphicFrame>
        <p:nvGraphicFramePr>
          <p:cNvPr id="7" name="表 6">
            <a:extLst>
              <a:ext uri="{FF2B5EF4-FFF2-40B4-BE49-F238E27FC236}">
                <a16:creationId xmlns:a16="http://schemas.microsoft.com/office/drawing/2014/main" id="{198C6DDC-5566-405F-9993-8640CD3F896C}"/>
              </a:ext>
            </a:extLst>
          </p:cNvPr>
          <p:cNvGraphicFramePr>
            <a:graphicFrameLocks noGrp="1"/>
          </p:cNvGraphicFramePr>
          <p:nvPr>
            <p:extLst>
              <p:ext uri="{D42A27DB-BD31-4B8C-83A1-F6EECF244321}">
                <p14:modId xmlns:p14="http://schemas.microsoft.com/office/powerpoint/2010/main" val="1970716714"/>
              </p:ext>
            </p:extLst>
          </p:nvPr>
        </p:nvGraphicFramePr>
        <p:xfrm>
          <a:off x="251520" y="1988840"/>
          <a:ext cx="8600580" cy="4032446"/>
        </p:xfrm>
        <a:graphic>
          <a:graphicData uri="http://schemas.openxmlformats.org/drawingml/2006/table">
            <a:tbl>
              <a:tblPr/>
              <a:tblGrid>
                <a:gridCol w="720080">
                  <a:extLst>
                    <a:ext uri="{9D8B030D-6E8A-4147-A177-3AD203B41FA5}">
                      <a16:colId xmlns:a16="http://schemas.microsoft.com/office/drawing/2014/main" val="1304121162"/>
                    </a:ext>
                  </a:extLst>
                </a:gridCol>
                <a:gridCol w="2160240">
                  <a:extLst>
                    <a:ext uri="{9D8B030D-6E8A-4147-A177-3AD203B41FA5}">
                      <a16:colId xmlns:a16="http://schemas.microsoft.com/office/drawing/2014/main" val="1745479314"/>
                    </a:ext>
                  </a:extLst>
                </a:gridCol>
                <a:gridCol w="5720260">
                  <a:extLst>
                    <a:ext uri="{9D8B030D-6E8A-4147-A177-3AD203B41FA5}">
                      <a16:colId xmlns:a16="http://schemas.microsoft.com/office/drawing/2014/main" val="1182994437"/>
                    </a:ext>
                  </a:extLst>
                </a:gridCol>
              </a:tblGrid>
              <a:tr h="260828">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大項目</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小項目</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ctr" fontAlgn="ctr"/>
                      <a:r>
                        <a:rPr lang="ja-JP" altLang="en-US" sz="1000" b="1" i="0" u="none" strike="noStrike" dirty="0">
                          <a:solidFill>
                            <a:schemeClr val="bg1"/>
                          </a:solidFill>
                          <a:effectLst/>
                          <a:latin typeface="+mn-ea"/>
                          <a:ea typeface="+mn-ea"/>
                        </a:rPr>
                        <a:t>詳細</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4287556086"/>
                  </a:ext>
                </a:extLst>
              </a:tr>
              <a:tr h="628603">
                <a:tc>
                  <a:txBody>
                    <a:bodyPr/>
                    <a:lstStyle/>
                    <a:p>
                      <a:pPr algn="l" fontAlgn="ctr"/>
                      <a:r>
                        <a:rPr lang="ja-JP" altLang="en-US" sz="1000" b="0" i="0" u="none" strike="noStrike" dirty="0">
                          <a:solidFill>
                            <a:srgbClr val="000000"/>
                          </a:solidFill>
                          <a:effectLst/>
                          <a:latin typeface="+mn-ea"/>
                          <a:ea typeface="+mn-ea"/>
                        </a:rPr>
                        <a:t>応募理由</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（１）伴走支援の必要性</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伴走支援に応募した背景・目的や、本支援に期待する事項等を具体的に記載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17490191"/>
                  </a:ext>
                </a:extLst>
              </a:tr>
              <a:tr h="628603">
                <a:tc rowSpan="2">
                  <a:txBody>
                    <a:bodyPr/>
                    <a:lstStyle/>
                    <a:p>
                      <a:pPr algn="l" fontAlgn="ctr"/>
                      <a:r>
                        <a:rPr lang="ja-JP" altLang="en-US" sz="1000" b="0" i="0" u="none" strike="noStrike" dirty="0">
                          <a:solidFill>
                            <a:srgbClr val="000000"/>
                          </a:solidFill>
                          <a:effectLst/>
                          <a:latin typeface="+mn-ea"/>
                          <a:ea typeface="+mn-ea"/>
                        </a:rPr>
                        <a:t>現状把握</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（２）対象エリアの概要</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まち全体のうち、特に地域社会・交通の問題点が顕著なエリアを選定し、その概要を記載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57737174"/>
                  </a:ext>
                </a:extLst>
              </a:tr>
              <a:tr h="628603">
                <a:tc vMerge="1">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200" b="0" i="0" u="none" strike="noStrike" dirty="0">
                          <a:solidFill>
                            <a:srgbClr val="000000"/>
                          </a:solidFill>
                          <a:effectLst/>
                          <a:latin typeface="+mn-ea"/>
                          <a:ea typeface="+mn-ea"/>
                        </a:rPr>
                        <a:t>現状の把握</a:t>
                      </a:r>
                    </a:p>
                  </a:txBody>
                  <a:tcPr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（３）利用上・供給上の問題点</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（２）における、地域交通の抱える問題点を記載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49010310"/>
                  </a:ext>
                </a:extLst>
              </a:tr>
              <a:tr h="628603">
                <a:tc>
                  <a:txBody>
                    <a:bodyPr/>
                    <a:lstStyle/>
                    <a:p>
                      <a:pPr algn="l" fontAlgn="ctr"/>
                      <a:r>
                        <a:rPr lang="ja-JP" altLang="en-US" sz="1000" b="0" i="0" u="none" strike="noStrike" dirty="0">
                          <a:solidFill>
                            <a:srgbClr val="000000"/>
                          </a:solidFill>
                          <a:effectLst/>
                          <a:latin typeface="+mn-ea"/>
                          <a:ea typeface="+mn-ea"/>
                        </a:rPr>
                        <a:t>将来構想</a:t>
                      </a:r>
                      <a:br>
                        <a:rPr lang="en-US" altLang="ja-JP" sz="1000" b="0" i="0" u="none" strike="noStrike" dirty="0">
                          <a:solidFill>
                            <a:srgbClr val="000000"/>
                          </a:solidFill>
                          <a:effectLst/>
                          <a:latin typeface="+mn-ea"/>
                          <a:ea typeface="+mn-ea"/>
                        </a:rPr>
                      </a:br>
                      <a:r>
                        <a:rPr lang="ja-JP" altLang="en-US" sz="1000" b="0" i="0" u="none" strike="noStrike" dirty="0">
                          <a:solidFill>
                            <a:srgbClr val="000000"/>
                          </a:solidFill>
                          <a:effectLst/>
                          <a:latin typeface="+mn-ea"/>
                          <a:ea typeface="+mn-ea"/>
                        </a:rPr>
                        <a:t>（イメージ）</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000" b="0" i="0" u="none" strike="noStrike" dirty="0">
                          <a:solidFill>
                            <a:srgbClr val="000000"/>
                          </a:solidFill>
                          <a:effectLst/>
                          <a:latin typeface="+mn-ea"/>
                          <a:ea typeface="+mn-ea"/>
                        </a:rPr>
                        <a:t>（４）現在検討している取組の概要</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（３）の解決に向け、応募時点で構想している取組の概要（案）や簡易的なロードマップ（案）を記載</a:t>
                      </a:r>
                      <a:endParaRPr kumimoji="1" lang="en-US" altLang="ja-JP" sz="1000" b="0" i="0" u="none" strike="noStrike" kern="1200" dirty="0">
                        <a:solidFill>
                          <a:srgbClr val="000000"/>
                        </a:solidFill>
                        <a:effectLst/>
                        <a:latin typeface="+mn-ea"/>
                        <a:ea typeface="+mn-ea"/>
                        <a:cs typeface="+mn-cs"/>
                      </a:endParaRP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52628738"/>
                  </a:ext>
                </a:extLst>
              </a:tr>
              <a:tr h="628603">
                <a:tc rowSpan="2">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algn="l" fontAlgn="ctr"/>
                      <a:r>
                        <a:rPr lang="ja-JP" altLang="en-US" sz="1000" b="0" i="0" u="none" strike="noStrike" dirty="0">
                          <a:solidFill>
                            <a:srgbClr val="000000"/>
                          </a:solidFill>
                          <a:effectLst/>
                          <a:latin typeface="+mn-ea"/>
                          <a:ea typeface="+mn-ea"/>
                        </a:rPr>
                        <a:t>（５）実施体制</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dirty="0">
                          <a:solidFill>
                            <a:srgbClr val="000000"/>
                          </a:solidFill>
                          <a:effectLst/>
                          <a:latin typeface="+mn-ea"/>
                          <a:ea typeface="+mn-ea"/>
                          <a:cs typeface="+mn-cs"/>
                        </a:rPr>
                        <a:t>検討や将来的な実証実験等を推進する主体・体制（案）を記載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06809382"/>
                  </a:ext>
                </a:extLst>
              </a:tr>
              <a:tr h="628603">
                <a:tc vMerge="1">
                  <a:txBody>
                    <a:bodyPr/>
                    <a:lstStyle/>
                    <a:p>
                      <a:pPr algn="l" fontAlgn="ctr"/>
                      <a:r>
                        <a:rPr lang="ja-JP" altLang="en-US" sz="1000" b="0" i="0" u="none" strike="noStrike" dirty="0">
                          <a:solidFill>
                            <a:srgbClr val="000000"/>
                          </a:solidFill>
                          <a:effectLst/>
                          <a:latin typeface="+mn-ea"/>
                          <a:ea typeface="+mn-ea"/>
                        </a:rPr>
                        <a:t>取組体制</a:t>
                      </a:r>
                    </a:p>
                  </a:txBody>
                  <a:tcPr marL="78203" marR="78203" marT="39101" marB="39101"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1007943" rtl="0" eaLnBrk="1" latinLnBrk="0" hangingPunct="1">
                        <a:defRPr kumimoji="1" sz="1984" kern="1200">
                          <a:solidFill>
                            <a:schemeClr val="tx1"/>
                          </a:solidFill>
                          <a:latin typeface="Arial"/>
                          <a:ea typeface="ＭＳ Ｐゴシック"/>
                        </a:defRPr>
                      </a:lvl1pPr>
                      <a:lvl2pPr marL="503972" algn="l" defTabSz="1007943" rtl="0" eaLnBrk="1" latinLnBrk="0" hangingPunct="1">
                        <a:defRPr kumimoji="1" sz="1984" kern="1200">
                          <a:solidFill>
                            <a:schemeClr val="tx1"/>
                          </a:solidFill>
                          <a:latin typeface="Arial"/>
                          <a:ea typeface="ＭＳ Ｐゴシック"/>
                        </a:defRPr>
                      </a:lvl2pPr>
                      <a:lvl3pPr marL="1007943" algn="l" defTabSz="1007943" rtl="0" eaLnBrk="1" latinLnBrk="0" hangingPunct="1">
                        <a:defRPr kumimoji="1" sz="1984" kern="1200">
                          <a:solidFill>
                            <a:schemeClr val="tx1"/>
                          </a:solidFill>
                          <a:latin typeface="Arial"/>
                          <a:ea typeface="ＭＳ Ｐゴシック"/>
                        </a:defRPr>
                      </a:lvl3pPr>
                      <a:lvl4pPr marL="1511915" algn="l" defTabSz="1007943" rtl="0" eaLnBrk="1" latinLnBrk="0" hangingPunct="1">
                        <a:defRPr kumimoji="1" sz="1984" kern="1200">
                          <a:solidFill>
                            <a:schemeClr val="tx1"/>
                          </a:solidFill>
                          <a:latin typeface="Arial"/>
                          <a:ea typeface="ＭＳ Ｐゴシック"/>
                        </a:defRPr>
                      </a:lvl4pPr>
                      <a:lvl5pPr marL="2015886" algn="l" defTabSz="1007943" rtl="0" eaLnBrk="1" latinLnBrk="0" hangingPunct="1">
                        <a:defRPr kumimoji="1" sz="1984" kern="1200">
                          <a:solidFill>
                            <a:schemeClr val="tx1"/>
                          </a:solidFill>
                          <a:latin typeface="Arial"/>
                          <a:ea typeface="ＭＳ Ｐゴシック"/>
                        </a:defRPr>
                      </a:lvl5pPr>
                      <a:lvl6pPr marL="2519858" algn="l" defTabSz="1007943" rtl="0" eaLnBrk="1" latinLnBrk="0" hangingPunct="1">
                        <a:defRPr kumimoji="1" sz="1984" kern="1200">
                          <a:solidFill>
                            <a:schemeClr val="tx1"/>
                          </a:solidFill>
                          <a:latin typeface="Arial"/>
                          <a:ea typeface="ＭＳ Ｐゴシック"/>
                        </a:defRPr>
                      </a:lvl6pPr>
                      <a:lvl7pPr marL="3023829" algn="l" defTabSz="1007943" rtl="0" eaLnBrk="1" latinLnBrk="0" hangingPunct="1">
                        <a:defRPr kumimoji="1" sz="1984" kern="1200">
                          <a:solidFill>
                            <a:schemeClr val="tx1"/>
                          </a:solidFill>
                          <a:latin typeface="Arial"/>
                          <a:ea typeface="ＭＳ Ｐゴシック"/>
                        </a:defRPr>
                      </a:lvl7pPr>
                      <a:lvl8pPr marL="3527801" algn="l" defTabSz="1007943" rtl="0" eaLnBrk="1" latinLnBrk="0" hangingPunct="1">
                        <a:defRPr kumimoji="1" sz="1984" kern="1200">
                          <a:solidFill>
                            <a:schemeClr val="tx1"/>
                          </a:solidFill>
                          <a:latin typeface="Arial"/>
                          <a:ea typeface="ＭＳ Ｐゴシック"/>
                        </a:defRPr>
                      </a:lvl8pPr>
                      <a:lvl9pPr marL="4031772" algn="l" defTabSz="1007943" rtl="0" eaLnBrk="1" latinLnBrk="0" hangingPunct="1">
                        <a:defRPr kumimoji="1" sz="1984" kern="1200">
                          <a:solidFill>
                            <a:schemeClr val="tx1"/>
                          </a:solidFill>
                          <a:latin typeface="Arial"/>
                          <a:ea typeface="ＭＳ Ｐゴシック"/>
                        </a:defRPr>
                      </a:lvl9pPr>
                    </a:lstStyle>
                    <a:p>
                      <a:pPr algn="l" fontAlgn="ctr"/>
                      <a:r>
                        <a:rPr lang="ja-JP" altLang="en-US" sz="1000" b="0" i="0" u="none" strike="noStrike" dirty="0">
                          <a:solidFill>
                            <a:srgbClr val="000000"/>
                          </a:solidFill>
                          <a:effectLst/>
                          <a:latin typeface="+mn-ea"/>
                          <a:ea typeface="+mn-ea"/>
                        </a:rPr>
                        <a:t>（６）既存の取組・計画との関係性</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marR="0" algn="l">
                        <a:spcBef>
                          <a:spcPts val="0"/>
                        </a:spcBef>
                        <a:spcAft>
                          <a:spcPts val="0"/>
                        </a:spcAft>
                      </a:pPr>
                      <a:r>
                        <a:rPr kumimoji="1" lang="ja-JP" altLang="en-US" sz="1000" b="0" i="0" u="none" strike="noStrike" kern="1200" dirty="0">
                          <a:solidFill>
                            <a:srgbClr val="000000"/>
                          </a:solidFill>
                          <a:effectLst/>
                          <a:latin typeface="+mn-ea"/>
                          <a:ea typeface="+mn-ea"/>
                          <a:cs typeface="+mn-cs"/>
                        </a:rPr>
                        <a:t>本事業で検討する取組と、当該エリア・自治体の既存の取組・計画等との関係性を記載</a:t>
                      </a:r>
                    </a:p>
                  </a:txBody>
                  <a:tcPr marL="78203" marR="78203" marT="39101" marB="39101"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62601146"/>
                  </a:ext>
                </a:extLst>
              </a:tr>
            </a:tbl>
          </a:graphicData>
        </a:graphic>
      </p:graphicFrame>
      <p:sp>
        <p:nvSpPr>
          <p:cNvPr id="4" name="正方形/長方形 3">
            <a:extLst>
              <a:ext uri="{FF2B5EF4-FFF2-40B4-BE49-F238E27FC236}">
                <a16:creationId xmlns:a16="http://schemas.microsoft.com/office/drawing/2014/main" id="{A2045C26-0165-3FA2-0DFC-AB0601D299FB}"/>
              </a:ext>
            </a:extLst>
          </p:cNvPr>
          <p:cNvSpPr/>
          <p:nvPr/>
        </p:nvSpPr>
        <p:spPr>
          <a:xfrm>
            <a:off x="291902" y="1304226"/>
            <a:ext cx="8542545" cy="893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2055" indent="-152055">
              <a:buFont typeface="Arial" panose="020B0604020202020204" pitchFamily="34" charset="0"/>
              <a:buChar char="•"/>
            </a:pPr>
            <a:endParaRPr lang="ja-JP" altLang="en-US" sz="1368" dirty="0">
              <a:solidFill>
                <a:schemeClr val="tx1"/>
              </a:solidFill>
            </a:endParaRPr>
          </a:p>
        </p:txBody>
      </p:sp>
      <p:sp>
        <p:nvSpPr>
          <p:cNvPr id="15" name="Rectangle 67">
            <a:extLst>
              <a:ext uri="{FF2B5EF4-FFF2-40B4-BE49-F238E27FC236}">
                <a16:creationId xmlns:a16="http://schemas.microsoft.com/office/drawing/2014/main" id="{3A337F58-B285-7D98-DD01-BF3372801722}"/>
              </a:ext>
            </a:extLst>
          </p:cNvPr>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-1</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 name="正方形/長方形 1">
            <a:extLst>
              <a:ext uri="{FF2B5EF4-FFF2-40B4-BE49-F238E27FC236}">
                <a16:creationId xmlns:a16="http://schemas.microsoft.com/office/drawing/2014/main" id="{5008C22B-87DC-BF4F-C48A-14B369A2E623}"/>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109588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応募理由</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3</a:t>
            </a:r>
            <a:endParaRPr kumimoji="1" lang="ja-JP" altLang="en-US" sz="1480" dirty="0">
              <a:solidFill>
                <a:schemeClr val="tx1"/>
              </a:solidFill>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ja-JP" altLang="en-US" sz="1200" b="1" dirty="0">
                <a:solidFill>
                  <a:schemeClr val="bg1"/>
                </a:solidFill>
                <a:latin typeface="MSPゴシック"/>
              </a:rPr>
              <a:t>（１）伴走支援の必要性</a:t>
            </a:r>
            <a:endParaRPr kumimoji="1" lang="ja-JP" altLang="en-US" sz="1200" b="1" i="0" u="none" strike="noStrike" kern="1200" dirty="0">
              <a:solidFill>
                <a:schemeClr val="bg1"/>
              </a:solidFill>
              <a:effectLst/>
              <a:latin typeface="MSPゴシック"/>
              <a:ea typeface="+mn-ea"/>
              <a:cs typeface="+mn-cs"/>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この度伴走支援に応募いただいた背景や目的、</a:t>
            </a:r>
            <a:r>
              <a:rPr lang="ja-JP" altLang="en-US" sz="1200" kern="100" dirty="0">
                <a:solidFill>
                  <a:srgbClr val="FF0000"/>
                </a:solidFill>
                <a:latin typeface="+mn-ea"/>
              </a:rPr>
              <a:t>また、</a:t>
            </a:r>
            <a:r>
              <a:rPr lang="ja-JP" altLang="en-US" sz="1200" b="0" kern="100" dirty="0">
                <a:solidFill>
                  <a:srgbClr val="FF0000"/>
                </a:solidFill>
                <a:effectLst/>
                <a:latin typeface="+mn-ea"/>
              </a:rPr>
              <a:t>どのような支援をお求めいただいているかを、できるだけ具体的にご記載ください。</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3">
            <a:extLst>
              <a:ext uri="{FF2B5EF4-FFF2-40B4-BE49-F238E27FC236}">
                <a16:creationId xmlns:a16="http://schemas.microsoft.com/office/drawing/2014/main" id="{853FEBFD-88EC-D956-178B-9F1F9D373FB4}"/>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698227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現状把握</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（２）対象エリアの概要</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まち全体のうち、特に地域社会や交通の問題が顕著だと考えられるエリアを選定し、概要を記載してください。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必要に応じ、下記表も活用してください。</a:t>
            </a:r>
            <a:endParaRPr lang="ja-JP" altLang="ja-JP" sz="1200" b="0" kern="100" dirty="0">
              <a:solidFill>
                <a:schemeClr val="tx1"/>
              </a:solidFill>
              <a:effectLst/>
              <a:latin typeface="+mn-ea"/>
              <a:cs typeface="Times New Roman" panose="02020603050405020304" pitchFamily="18" charset="0"/>
            </a:endParaRPr>
          </a:p>
        </p:txBody>
      </p:sp>
      <p:graphicFrame>
        <p:nvGraphicFramePr>
          <p:cNvPr id="3" name="表 2">
            <a:extLst>
              <a:ext uri="{FF2B5EF4-FFF2-40B4-BE49-F238E27FC236}">
                <a16:creationId xmlns:a16="http://schemas.microsoft.com/office/drawing/2014/main" id="{3DA6FF03-4150-2C8B-3EAB-FD3948C2D1B9}"/>
              </a:ext>
            </a:extLst>
          </p:cNvPr>
          <p:cNvGraphicFramePr>
            <a:graphicFrameLocks noGrp="1"/>
          </p:cNvGraphicFramePr>
          <p:nvPr>
            <p:extLst>
              <p:ext uri="{D42A27DB-BD31-4B8C-83A1-F6EECF244321}">
                <p14:modId xmlns:p14="http://schemas.microsoft.com/office/powerpoint/2010/main" val="3592556816"/>
              </p:ext>
            </p:extLst>
          </p:nvPr>
        </p:nvGraphicFramePr>
        <p:xfrm>
          <a:off x="395535" y="4149080"/>
          <a:ext cx="8352929" cy="2235696"/>
        </p:xfrm>
        <a:graphic>
          <a:graphicData uri="http://schemas.openxmlformats.org/drawingml/2006/table">
            <a:tbl>
              <a:tblPr firstRow="1" bandRow="1">
                <a:tableStyleId>{5C22544A-7EE6-4342-B048-85BDC9FD1C3A}</a:tableStyleId>
              </a:tblPr>
              <a:tblGrid>
                <a:gridCol w="2016225">
                  <a:extLst>
                    <a:ext uri="{9D8B030D-6E8A-4147-A177-3AD203B41FA5}">
                      <a16:colId xmlns:a16="http://schemas.microsoft.com/office/drawing/2014/main" val="1444640776"/>
                    </a:ext>
                  </a:extLst>
                </a:gridCol>
                <a:gridCol w="6336704">
                  <a:extLst>
                    <a:ext uri="{9D8B030D-6E8A-4147-A177-3AD203B41FA5}">
                      <a16:colId xmlns:a16="http://schemas.microsoft.com/office/drawing/2014/main" val="2548467621"/>
                    </a:ext>
                  </a:extLst>
                </a:gridCol>
              </a:tblGrid>
              <a:tr h="432048">
                <a:tc>
                  <a:txBody>
                    <a:bodyPr/>
                    <a:lstStyle/>
                    <a:p>
                      <a:pPr algn="l"/>
                      <a:r>
                        <a:rPr lang="ja-JP" altLang="en-US" sz="1200" b="1" kern="0" dirty="0">
                          <a:solidFill>
                            <a:schemeClr val="tx1"/>
                          </a:solidFill>
                          <a:effectLst/>
                          <a:latin typeface="+mn-ea"/>
                          <a:ea typeface="+mn-ea"/>
                        </a:rPr>
                        <a:t>１</a:t>
                      </a:r>
                      <a:r>
                        <a:rPr lang="ja-JP" alt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エリア名</a:t>
                      </a:r>
                      <a:br>
                        <a:rPr lang="en-US" altLang="ja-JP" sz="1200" b="1" kern="0" dirty="0">
                          <a:solidFill>
                            <a:schemeClr val="tx1"/>
                          </a:solidFill>
                          <a:effectLst/>
                          <a:latin typeface="+mn-ea"/>
                          <a:ea typeface="+mn-ea"/>
                        </a:rPr>
                      </a:br>
                      <a:r>
                        <a:rPr lang="ja-JP" altLang="en-US" sz="1200" b="1" kern="0" dirty="0">
                          <a:solidFill>
                            <a:schemeClr val="tx1"/>
                          </a:solidFill>
                          <a:effectLst/>
                          <a:latin typeface="+mn-ea"/>
                          <a:ea typeface="+mn-ea"/>
                        </a:rPr>
                        <a:t>（基礎自治体名、地域名等）</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例）○○県○○市○○地区</a:t>
                      </a:r>
                      <a:endParaRPr lang="en-US" altLang="ja-JP" sz="1200" b="0" kern="100" dirty="0">
                        <a:solidFill>
                          <a:srgbClr val="FF0000"/>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066421681"/>
                  </a:ext>
                </a:extLst>
              </a:tr>
              <a:tr h="432048">
                <a:tc>
                  <a:txBody>
                    <a:bodyPr/>
                    <a:lstStyle/>
                    <a:p>
                      <a:pPr algn="l"/>
                      <a:r>
                        <a:rPr lang="ja-JP" altLang="en-US" sz="1200" b="1" kern="0" dirty="0">
                          <a:solidFill>
                            <a:schemeClr val="tx1"/>
                          </a:solidFill>
                          <a:effectLst/>
                          <a:latin typeface="+mn-ea"/>
                          <a:ea typeface="+mn-ea"/>
                        </a:rPr>
                        <a:t>２</a:t>
                      </a:r>
                      <a:r>
                        <a:rPr lang="ja-JP" sz="1200" b="1" kern="0" dirty="0">
                          <a:solidFill>
                            <a:schemeClr val="tx1"/>
                          </a:solidFill>
                          <a:effectLst/>
                          <a:latin typeface="+mn-ea"/>
                          <a:ea typeface="+mn-ea"/>
                        </a:rPr>
                        <a:t>．</a:t>
                      </a:r>
                      <a:r>
                        <a:rPr lang="ja-JP" altLang="en-US" sz="1200" b="1" kern="0" dirty="0">
                          <a:solidFill>
                            <a:schemeClr val="tx1"/>
                          </a:solidFill>
                          <a:effectLst/>
                          <a:latin typeface="+mn-ea"/>
                          <a:ea typeface="+mn-ea"/>
                        </a:rPr>
                        <a:t>対象エリアの</a:t>
                      </a:r>
                      <a:r>
                        <a:rPr lang="ja-JP" sz="1200" b="1" kern="0" dirty="0">
                          <a:solidFill>
                            <a:schemeClr val="tx1"/>
                          </a:solidFill>
                          <a:effectLst/>
                          <a:latin typeface="+mn-ea"/>
                          <a:ea typeface="+mn-ea"/>
                        </a:rPr>
                        <a:t>人口規模</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lang="ja-JP" altLang="en-US" sz="1200" b="0" kern="100" dirty="0">
                          <a:solidFill>
                            <a:srgbClr val="FF0000"/>
                          </a:solidFill>
                          <a:effectLst/>
                          <a:latin typeface="+mn-ea"/>
                          <a:ea typeface="+mn-ea"/>
                          <a:cs typeface="Times New Roman" panose="02020603050405020304" pitchFamily="18" charset="0"/>
                        </a:rPr>
                        <a:t>例）○○人（○○年度国勢調査）　</a:t>
                      </a:r>
                      <a:r>
                        <a:rPr lang="en-US" altLang="ja-JP" sz="1200" b="0" kern="100" dirty="0">
                          <a:solidFill>
                            <a:srgbClr val="FF0000"/>
                          </a:solidFill>
                          <a:effectLst/>
                          <a:latin typeface="+mn-ea"/>
                          <a:ea typeface="+mn-ea"/>
                          <a:cs typeface="Times New Roman" panose="02020603050405020304" pitchFamily="18" charset="0"/>
                        </a:rPr>
                        <a:t>※</a:t>
                      </a:r>
                      <a:r>
                        <a:rPr lang="ja-JP" altLang="en-US" sz="1200" b="0" kern="100" dirty="0">
                          <a:solidFill>
                            <a:srgbClr val="FF0000"/>
                          </a:solidFill>
                          <a:effectLst/>
                          <a:latin typeface="+mn-ea"/>
                          <a:ea typeface="+mn-ea"/>
                          <a:cs typeface="Times New Roman" panose="02020603050405020304" pitchFamily="18" charset="0"/>
                        </a:rPr>
                        <a:t>概算の場合、概算方法も含め記載</a:t>
                      </a:r>
                      <a:endParaRPr lang="en-US" altLang="ja-JP" sz="1200" b="0" kern="100" dirty="0">
                        <a:solidFill>
                          <a:srgbClr val="FF0000"/>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2108089838"/>
                  </a:ext>
                </a:extLst>
              </a:tr>
              <a:tr h="432048">
                <a:tc>
                  <a:txBody>
                    <a:bodyPr/>
                    <a:lstStyle/>
                    <a:p>
                      <a:pPr algn="l"/>
                      <a:r>
                        <a:rPr lang="ja-JP" altLang="en-US" sz="1200" b="1" kern="1200" dirty="0">
                          <a:solidFill>
                            <a:schemeClr val="tx1"/>
                          </a:solidFill>
                          <a:effectLst/>
                          <a:latin typeface="+mn-ea"/>
                          <a:ea typeface="+mn-ea"/>
                        </a:rPr>
                        <a:t>３</a:t>
                      </a:r>
                      <a:r>
                        <a:rPr lang="ja-JP" sz="1200" b="1" kern="1200" dirty="0">
                          <a:solidFill>
                            <a:schemeClr val="tx1"/>
                          </a:solidFill>
                          <a:effectLst/>
                          <a:latin typeface="+mn-ea"/>
                          <a:ea typeface="+mn-ea"/>
                        </a:rPr>
                        <a:t>．</a:t>
                      </a:r>
                      <a:r>
                        <a:rPr lang="ja-JP" altLang="en-US" sz="1200" b="1" kern="1200" dirty="0">
                          <a:solidFill>
                            <a:schemeClr val="tx1"/>
                          </a:solidFill>
                          <a:effectLst/>
                          <a:latin typeface="+mn-ea"/>
                          <a:ea typeface="+mn-ea"/>
                        </a:rPr>
                        <a:t>対象</a:t>
                      </a:r>
                      <a:r>
                        <a:rPr lang="ja-JP" sz="1200" b="1" kern="1200" dirty="0">
                          <a:solidFill>
                            <a:schemeClr val="tx1"/>
                          </a:solidFill>
                          <a:effectLst/>
                          <a:latin typeface="+mn-ea"/>
                          <a:ea typeface="+mn-ea"/>
                        </a:rPr>
                        <a:t>エリアにおける</a:t>
                      </a:r>
                      <a:br>
                        <a:rPr lang="en-US" altLang="ja-JP" sz="1200" b="1" kern="1200" dirty="0">
                          <a:solidFill>
                            <a:schemeClr val="tx1"/>
                          </a:solidFill>
                          <a:effectLst/>
                          <a:latin typeface="+mn-ea"/>
                          <a:ea typeface="+mn-ea"/>
                        </a:rPr>
                      </a:br>
                      <a:r>
                        <a:rPr lang="ja-JP" sz="1200" b="1" kern="1200" dirty="0">
                          <a:solidFill>
                            <a:schemeClr val="tx1"/>
                          </a:solidFill>
                          <a:effectLst/>
                          <a:latin typeface="+mn-ea"/>
                          <a:ea typeface="+mn-ea"/>
                        </a:rPr>
                        <a:t>自家用車分担率</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marL="0" indent="0">
                        <a:buFont typeface="ＭＳ Ｐゴシック" panose="020B0600070205080204" pitchFamily="50" charset="-128"/>
                        <a:buNone/>
                      </a:pPr>
                      <a:r>
                        <a:rPr kumimoji="1" lang="ja-JP" altLang="en-US" sz="1200" i="0" kern="100" dirty="0">
                          <a:solidFill>
                            <a:srgbClr val="FF0000"/>
                          </a:solidFill>
                          <a:latin typeface="+mn-ea"/>
                          <a:ea typeface="+mn-ea"/>
                          <a:cs typeface="Times New Roman" panose="02020603050405020304" pitchFamily="18" charset="0"/>
                        </a:rPr>
                        <a:t>例）○○</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（○○調査）　</a:t>
                      </a:r>
                      <a:r>
                        <a:rPr kumimoji="1" lang="en-US" altLang="ja-JP" sz="1200" i="0" kern="100" dirty="0">
                          <a:solidFill>
                            <a:srgbClr val="FF0000"/>
                          </a:solidFill>
                          <a:latin typeface="+mn-ea"/>
                          <a:ea typeface="+mn-ea"/>
                          <a:cs typeface="Times New Roman" panose="02020603050405020304" pitchFamily="18" charset="0"/>
                        </a:rPr>
                        <a:t>※</a:t>
                      </a:r>
                      <a:r>
                        <a:rPr kumimoji="1" lang="ja-JP" altLang="en-US" sz="1200" i="0" kern="100" dirty="0">
                          <a:solidFill>
                            <a:srgbClr val="FF0000"/>
                          </a:solidFill>
                          <a:latin typeface="+mn-ea"/>
                          <a:ea typeface="+mn-ea"/>
                          <a:cs typeface="Times New Roman" panose="02020603050405020304" pitchFamily="18" charset="0"/>
                        </a:rPr>
                        <a:t>概算の場合、概算方法も含め記載</a:t>
                      </a:r>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966501660"/>
                  </a:ext>
                </a:extLst>
              </a:tr>
              <a:tr h="432048">
                <a:tc>
                  <a:txBody>
                    <a:bodyPr/>
                    <a:lstStyle/>
                    <a:p>
                      <a:pPr algn="l"/>
                      <a:r>
                        <a:rPr lang="ja-JP" altLang="en-US" sz="1200" b="1" kern="1200" dirty="0">
                          <a:solidFill>
                            <a:schemeClr val="tx1"/>
                          </a:solidFill>
                          <a:effectLst/>
                          <a:latin typeface="+mn-ea"/>
                          <a:ea typeface="+mn-ea"/>
                        </a:rPr>
                        <a:t>４</a:t>
                      </a:r>
                      <a:r>
                        <a:rPr lang="en-US" sz="1200" b="1" kern="1200" dirty="0">
                          <a:solidFill>
                            <a:schemeClr val="tx1"/>
                          </a:solidFill>
                          <a:effectLst/>
                          <a:latin typeface="+mn-ea"/>
                          <a:ea typeface="+mn-ea"/>
                        </a:rPr>
                        <a:t>. </a:t>
                      </a:r>
                      <a:r>
                        <a:rPr lang="ja-JP" sz="1200" b="1" kern="100" dirty="0">
                          <a:solidFill>
                            <a:schemeClr val="tx1"/>
                          </a:solidFill>
                          <a:effectLst/>
                          <a:latin typeface="+mn-ea"/>
                          <a:ea typeface="+mn-ea"/>
                        </a:rPr>
                        <a:t>地理的・経済的・文化圏的・交通動態的な特徴</a:t>
                      </a:r>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r>
                        <a:rPr kumimoji="1" lang="ja-JP" altLang="en-US" sz="1200" i="0" kern="100" dirty="0">
                          <a:solidFill>
                            <a:srgbClr val="FF0000"/>
                          </a:solidFill>
                          <a:latin typeface="+mn-ea"/>
                          <a:ea typeface="+mn-ea"/>
                          <a:cs typeface="Times New Roman" panose="02020603050405020304" pitchFamily="18" charset="0"/>
                        </a:rPr>
                        <a:t>例）大都市中心部、地方都市中心市街地、郊外ニュータウン、地方部集落、観光地繁華街など</a:t>
                      </a:r>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172090629"/>
                  </a:ext>
                </a:extLst>
              </a:tr>
              <a:tr h="432048">
                <a:tc>
                  <a:txBody>
                    <a:bodyPr/>
                    <a:lstStyle/>
                    <a:p>
                      <a:pPr algn="l"/>
                      <a:endParaRPr lang="ja-JP" sz="1200" b="1" kern="100" dirty="0">
                        <a:solidFill>
                          <a:schemeClr val="tx1"/>
                        </a:solidFill>
                        <a:effectLst/>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2">
                        <a:lumMod val="20000"/>
                        <a:lumOff val="80000"/>
                      </a:schemeClr>
                    </a:solidFill>
                  </a:tcPr>
                </a:tc>
                <a:tc>
                  <a:txBody>
                    <a:bodyPr/>
                    <a:lstStyle/>
                    <a:p>
                      <a:pPr algn="l"/>
                      <a:endParaRPr kumimoji="1" lang="en-US" altLang="ja-JP" sz="1200" i="0" kern="100" dirty="0">
                        <a:solidFill>
                          <a:srgbClr val="FF0000"/>
                        </a:solidFill>
                        <a:latin typeface="+mn-ea"/>
                        <a:ea typeface="+mn-ea"/>
                        <a:cs typeface="Times New Roman" panose="02020603050405020304" pitchFamily="18" charset="0"/>
                      </a:endParaRPr>
                    </a:p>
                  </a:txBody>
                  <a:tcPr marL="45720" marR="45720" anchor="ctr">
                    <a:lnL w="6350" cap="flat" cmpd="sng" algn="ctr">
                      <a:solidFill>
                        <a:schemeClr val="bg2"/>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solidFill>
                  </a:tcPr>
                </a:tc>
                <a:extLst>
                  <a:ext uri="{0D108BD9-81ED-4DB2-BD59-A6C34878D82A}">
                    <a16:rowId xmlns:a16="http://schemas.microsoft.com/office/drawing/2014/main" val="383209882"/>
                  </a:ext>
                </a:extLst>
              </a:tr>
            </a:tbl>
          </a:graphicData>
        </a:graphic>
      </p:graphicFrame>
      <p:sp>
        <p:nvSpPr>
          <p:cNvPr id="2" name="正方形/長方形 1">
            <a:extLst>
              <a:ext uri="{FF2B5EF4-FFF2-40B4-BE49-F238E27FC236}">
                <a16:creationId xmlns:a16="http://schemas.microsoft.com/office/drawing/2014/main" id="{26996666-C3D2-AB43-D6A7-E8B6CC8D6388}"/>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4</a:t>
            </a:r>
            <a:endParaRPr kumimoji="1" lang="ja-JP" altLang="en-US" sz="1480" dirty="0">
              <a:solidFill>
                <a:schemeClr val="tx1"/>
              </a:solidFill>
            </a:endParaRPr>
          </a:p>
        </p:txBody>
      </p:sp>
      <p:sp>
        <p:nvSpPr>
          <p:cNvPr id="4" name="正方形/長方形 3">
            <a:extLst>
              <a:ext uri="{FF2B5EF4-FFF2-40B4-BE49-F238E27FC236}">
                <a16:creationId xmlns:a16="http://schemas.microsoft.com/office/drawing/2014/main" id="{F50C5011-1E7D-B070-5013-E08E8E3D6562}"/>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451366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現状把握</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（３）対象エリアの交通における、利用上・供給上の問題点</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（２）で設定いただいたエリアについて、利用者（地域住民・来訪者等）側・供給者（自治体・交通事業者等）側でそれぞれどのような問題が発生しているか、応募段階でのご認識をご記載ください。</a:t>
            </a:r>
            <a:endParaRPr lang="en-US" altLang="ja-JP" sz="1200" kern="100" dirty="0">
              <a:solidFill>
                <a:srgbClr val="FF0000"/>
              </a:solidFill>
              <a:latin typeface="+mn-ea"/>
            </a:endParaRPr>
          </a:p>
          <a:p>
            <a:pPr>
              <a:lnSpc>
                <a:spcPts val="1500"/>
              </a:lnSpc>
              <a:spcAft>
                <a:spcPts val="0"/>
              </a:spcAft>
            </a:pPr>
            <a:r>
              <a:rPr lang="ja-JP" altLang="en-US" sz="1200" b="0" kern="100" dirty="0">
                <a:solidFill>
                  <a:srgbClr val="FF0000"/>
                </a:solidFill>
                <a:effectLst/>
                <a:latin typeface="+mn-ea"/>
              </a:rPr>
              <a:t>必要に応じ、下記リンクより</a:t>
            </a:r>
            <a:r>
              <a:rPr lang="en-US" altLang="ja-JP" sz="1200" b="0" kern="100" dirty="0">
                <a:solidFill>
                  <a:srgbClr val="FF0000"/>
                </a:solidFill>
                <a:effectLst/>
                <a:latin typeface="+mn-ea"/>
              </a:rPr>
              <a:t>『</a:t>
            </a:r>
            <a:r>
              <a:rPr lang="ja-JP" altLang="en-US" sz="1200" b="0" kern="100" dirty="0">
                <a:solidFill>
                  <a:srgbClr val="FF0000"/>
                </a:solidFill>
                <a:effectLst/>
                <a:latin typeface="+mn-ea"/>
              </a:rPr>
              <a:t>スマートモビリティの創り方～みんなのガイドブック～</a:t>
            </a:r>
            <a:r>
              <a:rPr lang="en-US" altLang="ja-JP" sz="1200" b="0" kern="100" dirty="0">
                <a:solidFill>
                  <a:srgbClr val="FF0000"/>
                </a:solidFill>
                <a:effectLst/>
                <a:latin typeface="+mn-ea"/>
              </a:rPr>
              <a:t>』</a:t>
            </a:r>
            <a:r>
              <a:rPr lang="ja-JP" altLang="en-US" sz="1200" b="0" kern="100" dirty="0">
                <a:solidFill>
                  <a:srgbClr val="FF0000"/>
                </a:solidFill>
                <a:effectLst/>
                <a:latin typeface="+mn-ea"/>
              </a:rPr>
              <a:t>もご参照ください。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a:t>
            </a:r>
            <a:r>
              <a:rPr lang="en-US" altLang="ja-JP" sz="1200" b="0" kern="100" dirty="0">
                <a:solidFill>
                  <a:srgbClr val="FF0000"/>
                </a:solidFill>
                <a:effectLst/>
                <a:latin typeface="+mn-ea"/>
                <a:hlinkClick r:id="rId3"/>
              </a:rPr>
              <a:t>https://www.mobilitychallenge.go.jp/knowledge/</a:t>
            </a:r>
            <a:r>
              <a:rPr lang="ja-JP" altLang="en-US" sz="1200" b="0" kern="100" dirty="0">
                <a:solidFill>
                  <a:srgbClr val="FF0000"/>
                </a:solidFill>
                <a:effectLst/>
                <a:latin typeface="+mn-ea"/>
              </a:rPr>
              <a:t>）</a:t>
            </a:r>
            <a:endParaRPr lang="en-US" altLang="ja-JP" sz="1200" b="0" kern="100" dirty="0">
              <a:solidFill>
                <a:srgbClr val="FF0000"/>
              </a:solidFill>
              <a:effectLst/>
              <a:latin typeface="+mn-ea"/>
            </a:endParaRPr>
          </a:p>
          <a:p>
            <a:pPr>
              <a:lnSpc>
                <a:spcPts val="1500"/>
              </a:lnSpc>
              <a:spcAft>
                <a:spcPts val="0"/>
              </a:spcAft>
            </a:pPr>
            <a:endParaRPr lang="ja-JP" altLang="ja-JP" sz="1200" b="0" kern="100" dirty="0">
              <a:solidFill>
                <a:schemeClr val="tx1"/>
              </a:solidFill>
              <a:effectLst/>
              <a:latin typeface="+mn-ea"/>
              <a:cs typeface="Times New Roman" panose="02020603050405020304" pitchFamily="18" charset="0"/>
            </a:endParaRPr>
          </a:p>
        </p:txBody>
      </p:sp>
      <p:sp>
        <p:nvSpPr>
          <p:cNvPr id="3" name="正方形/長方形 2">
            <a:extLst>
              <a:ext uri="{FF2B5EF4-FFF2-40B4-BE49-F238E27FC236}">
                <a16:creationId xmlns:a16="http://schemas.microsoft.com/office/drawing/2014/main" id="{E6BEB596-8CEC-3731-2BB6-E76E9C798276}"/>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a:t>
            </a:r>
          </a:p>
        </p:txBody>
      </p:sp>
      <p:sp>
        <p:nvSpPr>
          <p:cNvPr id="4" name="正方形/長方形 3">
            <a:extLst>
              <a:ext uri="{FF2B5EF4-FFF2-40B4-BE49-F238E27FC236}">
                <a16:creationId xmlns:a16="http://schemas.microsoft.com/office/drawing/2014/main" id="{D0B7EDA0-E338-7363-DDBC-BAFEDEE872E7}"/>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359860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将来構想（イメージ）</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（４）現在検討している取組の概要</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532859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（３）で記載いただいた問題点について、応募時点での構想を記載してください。</a:t>
            </a:r>
            <a:endParaRPr lang="en-US" altLang="ja-JP" sz="1200" b="0" kern="100" dirty="0">
              <a:solidFill>
                <a:srgbClr val="FF0000"/>
              </a:solidFill>
              <a:effectLst/>
              <a:latin typeface="+mn-ea"/>
            </a:endParaRPr>
          </a:p>
          <a:p>
            <a:pPr>
              <a:lnSpc>
                <a:spcPts val="1500"/>
              </a:lnSpc>
              <a:spcAft>
                <a:spcPts val="0"/>
              </a:spcAft>
            </a:pPr>
            <a:r>
              <a:rPr lang="ja-JP" altLang="en-US" sz="1200" kern="100" dirty="0">
                <a:solidFill>
                  <a:srgbClr val="FF0000"/>
                </a:solidFill>
                <a:latin typeface="+mn-ea"/>
              </a:rPr>
              <a:t>　  </a:t>
            </a:r>
            <a:r>
              <a:rPr lang="ja-JP" altLang="en-US" sz="1200" b="0" kern="100" dirty="0">
                <a:solidFill>
                  <a:srgbClr val="FF0000"/>
                </a:solidFill>
                <a:effectLst/>
                <a:latin typeface="+mn-ea"/>
              </a:rPr>
              <a:t>具体内容（サービス内容・効果目標・想定ユーザー等）が必ずしも定まっている必要はありません。</a:t>
            </a: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なお、実証実験をいつごろ行いたいか、また恒常的な運用（社会実装）をいつごろ目指したいか、という観点を盛り込んだ簡易的なロードマップ</a:t>
            </a:r>
            <a:r>
              <a:rPr lang="ja-JP" altLang="en-US" sz="1200" kern="100" dirty="0">
                <a:solidFill>
                  <a:srgbClr val="FF0000"/>
                </a:solidFill>
                <a:latin typeface="+mn-ea"/>
              </a:rPr>
              <a:t>も</a:t>
            </a:r>
            <a:r>
              <a:rPr lang="ja-JP" altLang="en-US" sz="1200" b="0" kern="100" dirty="0">
                <a:solidFill>
                  <a:srgbClr val="FF0000"/>
                </a:solidFill>
                <a:effectLst/>
                <a:latin typeface="+mn-ea"/>
              </a:rPr>
              <a:t>示してください。</a:t>
            </a: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cs typeface="Times New Roman" panose="02020603050405020304" pitchFamily="18" charset="0"/>
              </a:rPr>
              <a:t>※</a:t>
            </a:r>
            <a:r>
              <a:rPr lang="ja-JP" altLang="en-US" sz="1200" b="0" kern="100" dirty="0">
                <a:solidFill>
                  <a:srgbClr val="FF0000"/>
                </a:solidFill>
                <a:effectLst/>
                <a:latin typeface="+mn-ea"/>
                <a:cs typeface="Times New Roman" panose="02020603050405020304" pitchFamily="18" charset="0"/>
              </a:rPr>
              <a:t>また、必要に応じ、他地域の取組を参照・レビューいただいても構いません。</a:t>
            </a:r>
          </a:p>
        </p:txBody>
      </p:sp>
      <p:sp>
        <p:nvSpPr>
          <p:cNvPr id="3" name="正方形/長方形 2">
            <a:extLst>
              <a:ext uri="{FF2B5EF4-FFF2-40B4-BE49-F238E27FC236}">
                <a16:creationId xmlns:a16="http://schemas.microsoft.com/office/drawing/2014/main" id="{89AACE26-B4AF-ABE7-2C68-936CAA637B4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6</a:t>
            </a:r>
          </a:p>
        </p:txBody>
      </p:sp>
      <p:sp>
        <p:nvSpPr>
          <p:cNvPr id="4" name="正方形/長方形 3">
            <a:extLst>
              <a:ext uri="{FF2B5EF4-FFF2-40B4-BE49-F238E27FC236}">
                <a16:creationId xmlns:a16="http://schemas.microsoft.com/office/drawing/2014/main" id="{20E4C8E0-4F19-20B4-024F-FE57BEF18771}"/>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13865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lang="ja-JP" altLang="en-US" sz="1200" b="1" kern="100" dirty="0">
                <a:solidFill>
                  <a:schemeClr val="bg1"/>
                </a:solidFill>
              </a:rPr>
              <a:t>（５）実施体制</a:t>
            </a:r>
            <a:endParaRPr lang="en-US" altLang="ja-JP" sz="1200" b="1" kern="100" dirty="0">
              <a:solidFill>
                <a:schemeClr val="bg1"/>
              </a:solidFill>
            </a:endParaRPr>
          </a:p>
        </p:txBody>
      </p:sp>
      <p:sp>
        <p:nvSpPr>
          <p:cNvPr id="12" name="正方形/長方形 11">
            <a:extLst>
              <a:ext uri="{FF2B5EF4-FFF2-40B4-BE49-F238E27FC236}">
                <a16:creationId xmlns:a16="http://schemas.microsoft.com/office/drawing/2014/main" id="{1DD56A6A-27E7-48E5-A85D-047994528AE8}"/>
              </a:ext>
            </a:extLst>
          </p:cNvPr>
          <p:cNvSpPr/>
          <p:nvPr/>
        </p:nvSpPr>
        <p:spPr>
          <a:xfrm>
            <a:off x="251520" y="1271632"/>
            <a:ext cx="8640960" cy="5325720"/>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想定している体制図（様式自由）をご記載</a:t>
            </a:r>
            <a:r>
              <a:rPr lang="ja-JP" altLang="en-US" sz="1200" kern="100" dirty="0">
                <a:solidFill>
                  <a:srgbClr val="FF0000"/>
                </a:solidFill>
                <a:latin typeface="+mn-ea"/>
              </a:rPr>
              <a:t>ください。また、</a:t>
            </a:r>
            <a:r>
              <a:rPr lang="ja-JP" altLang="en-US" sz="1200" b="0" kern="100" dirty="0">
                <a:solidFill>
                  <a:srgbClr val="FF0000"/>
                </a:solidFill>
                <a:effectLst/>
                <a:latin typeface="+mn-ea"/>
              </a:rPr>
              <a:t>以下の主体には指定の印・文言を付記してください</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代表して検討を実施する主体</a:t>
            </a:r>
            <a:r>
              <a:rPr lang="ja-JP" altLang="en-US" sz="1200" b="0" kern="100" dirty="0">
                <a:solidFill>
                  <a:srgbClr val="FF0000"/>
                </a:solidFill>
                <a:effectLst/>
                <a:latin typeface="+mn-ea"/>
                <a:sym typeface="Wingdings" panose="05000000000000000000" pitchFamily="2" charset="2"/>
              </a:rPr>
              <a:t>：（★）</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b="0" kern="100" dirty="0">
                <a:solidFill>
                  <a:srgbClr val="FF0000"/>
                </a:solidFill>
                <a:effectLst/>
                <a:latin typeface="+mn-ea"/>
              </a:rPr>
              <a:t>経済産業省・経済産業局・事務局コンソーシアム等との会議に参加する主体：（●）</a:t>
            </a:r>
            <a:endParaRPr lang="en-US" altLang="ja-JP" sz="1200" b="0" kern="100" dirty="0">
              <a:solidFill>
                <a:srgbClr val="FF0000"/>
              </a:solidFill>
              <a:effectLst/>
              <a:latin typeface="+mn-ea"/>
            </a:endParaRPr>
          </a:p>
          <a:p>
            <a:pPr marL="171450" indent="-171450">
              <a:lnSpc>
                <a:spcPts val="1500"/>
              </a:lnSpc>
              <a:spcAft>
                <a:spcPts val="0"/>
              </a:spcAft>
              <a:buFont typeface="Arial" panose="020B0604020202020204" pitchFamily="34" charset="0"/>
              <a:buChar char="•"/>
            </a:pPr>
            <a:r>
              <a:rPr lang="ja-JP" altLang="en-US" sz="1200" kern="100" dirty="0">
                <a:solidFill>
                  <a:srgbClr val="FF0000"/>
                </a:solidFill>
                <a:latin typeface="+mn-ea"/>
              </a:rPr>
              <a:t>参画が確定していない（呼びかけ中など）主体：</a:t>
            </a:r>
            <a:r>
              <a:rPr lang="ja-JP" altLang="en-US" sz="1200" kern="100" dirty="0">
                <a:solidFill>
                  <a:srgbClr val="FF0000"/>
                </a:solidFill>
                <a:latin typeface="+mn-ea"/>
                <a:sym typeface="Wingdings" panose="05000000000000000000" pitchFamily="2" charset="2"/>
              </a:rPr>
              <a:t>（調整中</a:t>
            </a:r>
            <a:r>
              <a:rPr lang="ja-JP" altLang="en-US" sz="1200" kern="100" dirty="0">
                <a:solidFill>
                  <a:srgbClr val="FF0000"/>
                </a:solidFill>
                <a:latin typeface="+mn-ea"/>
              </a:rPr>
              <a:t>）</a:t>
            </a:r>
            <a:endParaRPr lang="en-US" altLang="ja-JP" sz="1200" kern="100" dirty="0">
              <a:solidFill>
                <a:srgbClr val="FF0000"/>
              </a:solidFill>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また下表の例のように、参加主体の役割が分かるように記載してください。（体制図と一体化して書いても問題ありません）</a:t>
            </a:r>
            <a:endParaRPr lang="en-US" altLang="ja-JP" sz="1200" b="0" kern="100" dirty="0">
              <a:solidFill>
                <a:srgbClr val="FF0000"/>
              </a:solidFill>
              <a:effectLst/>
              <a:latin typeface="+mn-ea"/>
            </a:endParaRPr>
          </a:p>
        </p:txBody>
      </p:sp>
      <p:sp>
        <p:nvSpPr>
          <p:cNvPr id="19" name="Rectangle 13">
            <a:extLst>
              <a:ext uri="{FF2B5EF4-FFF2-40B4-BE49-F238E27FC236}">
                <a16:creationId xmlns:a16="http://schemas.microsoft.com/office/drawing/2014/main" id="{05EA2F08-B601-45AF-8E9A-DA297A245613}"/>
              </a:ext>
            </a:extLst>
          </p:cNvPr>
          <p:cNvSpPr>
            <a:spLocks noChangeArrowheads="1"/>
          </p:cNvSpPr>
          <p:nvPr/>
        </p:nvSpPr>
        <p:spPr bwMode="blackWhite">
          <a:xfrm>
            <a:off x="608480"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endParaRPr lang="en-US" altLang="ja-JP" dirty="0">
              <a:latin typeface="+mn-ea"/>
              <a:ea typeface="+mn-ea"/>
              <a:cs typeface="Arial" pitchFamily="34" charset="0"/>
            </a:endParaRPr>
          </a:p>
          <a:p>
            <a:pPr algn="ctr" defTabSz="955675">
              <a:buClr>
                <a:schemeClr val="bg2"/>
              </a:buClr>
              <a:buSzPct val="100000"/>
            </a:pPr>
            <a:r>
              <a:rPr lang="ja-JP" altLang="en-US" dirty="0">
                <a:latin typeface="+mn-ea"/>
                <a:ea typeface="+mn-ea"/>
                <a:cs typeface="Arial" pitchFamily="34" charset="0"/>
              </a:rPr>
              <a:t>（●）</a:t>
            </a:r>
          </a:p>
        </p:txBody>
      </p:sp>
      <p:sp>
        <p:nvSpPr>
          <p:cNvPr id="20" name="Rectangle 13">
            <a:extLst>
              <a:ext uri="{FF2B5EF4-FFF2-40B4-BE49-F238E27FC236}">
                <a16:creationId xmlns:a16="http://schemas.microsoft.com/office/drawing/2014/main" id="{0D4772E1-FFD2-4A2C-BC68-8863C039C2C4}"/>
              </a:ext>
            </a:extLst>
          </p:cNvPr>
          <p:cNvSpPr>
            <a:spLocks noChangeArrowheads="1"/>
          </p:cNvSpPr>
          <p:nvPr/>
        </p:nvSpPr>
        <p:spPr bwMode="blackWhite">
          <a:xfrm>
            <a:off x="3816054" y="3720550"/>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（調整中）</a:t>
            </a:r>
          </a:p>
        </p:txBody>
      </p:sp>
      <p:sp>
        <p:nvSpPr>
          <p:cNvPr id="21" name="Rectangle 13">
            <a:extLst>
              <a:ext uri="{FF2B5EF4-FFF2-40B4-BE49-F238E27FC236}">
                <a16:creationId xmlns:a16="http://schemas.microsoft.com/office/drawing/2014/main" id="{AC736210-4CD8-42F3-9EC4-50CBD3F218D5}"/>
              </a:ext>
            </a:extLst>
          </p:cNvPr>
          <p:cNvSpPr>
            <a:spLocks noChangeArrowheads="1"/>
          </p:cNvSpPr>
          <p:nvPr/>
        </p:nvSpPr>
        <p:spPr bwMode="blackWhite">
          <a:xfrm>
            <a:off x="2212267"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○○市</a:t>
            </a:r>
          </a:p>
          <a:p>
            <a:pPr algn="ctr" defTabSz="955675">
              <a:buClr>
                <a:schemeClr val="bg2"/>
              </a:buClr>
              <a:buSzPct val="100000"/>
            </a:pPr>
            <a:r>
              <a:rPr lang="ja-JP" altLang="en-US" dirty="0">
                <a:latin typeface="+mn-ea"/>
                <a:ea typeface="+mn-ea"/>
                <a:cs typeface="Arial" pitchFamily="34" charset="0"/>
              </a:rPr>
              <a:t>（★・●）</a:t>
            </a:r>
          </a:p>
        </p:txBody>
      </p:sp>
      <p:sp>
        <p:nvSpPr>
          <p:cNvPr id="22" name="Rectangle 13">
            <a:extLst>
              <a:ext uri="{FF2B5EF4-FFF2-40B4-BE49-F238E27FC236}">
                <a16:creationId xmlns:a16="http://schemas.microsoft.com/office/drawing/2014/main" id="{27CD2487-3130-4E31-90C5-80ACD209049A}"/>
              </a:ext>
            </a:extLst>
          </p:cNvPr>
          <p:cNvSpPr>
            <a:spLocks noChangeArrowheads="1"/>
          </p:cNvSpPr>
          <p:nvPr/>
        </p:nvSpPr>
        <p:spPr bwMode="blackWhite">
          <a:xfrm>
            <a:off x="2212267" y="3720549"/>
            <a:ext cx="1112906" cy="570609"/>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br>
              <a:rPr lang="en-US" altLang="ja-JP" dirty="0">
                <a:latin typeface="+mn-ea"/>
                <a:ea typeface="+mn-ea"/>
                <a:cs typeface="Arial" pitchFamily="34" charset="0"/>
              </a:rPr>
            </a:br>
            <a:r>
              <a:rPr lang="ja-JP" altLang="en-US" dirty="0">
                <a:latin typeface="+mn-ea"/>
                <a:ea typeface="+mn-ea"/>
                <a:cs typeface="Arial" pitchFamily="34" charset="0"/>
              </a:rPr>
              <a:t>（●）</a:t>
            </a:r>
          </a:p>
        </p:txBody>
      </p:sp>
      <p:cxnSp>
        <p:nvCxnSpPr>
          <p:cNvPr id="24" name="カギ線コネクタ 28">
            <a:extLst>
              <a:ext uri="{FF2B5EF4-FFF2-40B4-BE49-F238E27FC236}">
                <a16:creationId xmlns:a16="http://schemas.microsoft.com/office/drawing/2014/main" id="{D9EA8DA4-920B-411E-921C-311112055B34}"/>
              </a:ext>
            </a:extLst>
          </p:cNvPr>
          <p:cNvCxnSpPr>
            <a:cxnSpLocks/>
            <a:stCxn id="21" idx="2"/>
            <a:endCxn id="19" idx="0"/>
          </p:cNvCxnSpPr>
          <p:nvPr/>
        </p:nvCxnSpPr>
        <p:spPr>
          <a:xfrm rot="5400000">
            <a:off x="1807660" y="2759488"/>
            <a:ext cx="318335"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9">
            <a:extLst>
              <a:ext uri="{FF2B5EF4-FFF2-40B4-BE49-F238E27FC236}">
                <a16:creationId xmlns:a16="http://schemas.microsoft.com/office/drawing/2014/main" id="{B24F7C06-A71A-4B92-A799-8075719CFB33}"/>
              </a:ext>
            </a:extLst>
          </p:cNvPr>
          <p:cNvCxnSpPr>
            <a:cxnSpLocks/>
            <a:stCxn id="21" idx="2"/>
            <a:endCxn id="20" idx="0"/>
          </p:cNvCxnSpPr>
          <p:nvPr/>
        </p:nvCxnSpPr>
        <p:spPr>
          <a:xfrm rot="16200000" flipH="1">
            <a:off x="3411445" y="2759488"/>
            <a:ext cx="318336" cy="1603787"/>
          </a:xfrm>
          <a:prstGeom prst="bentConnector3">
            <a:avLst>
              <a:gd name="adj1" fmla="val 50000"/>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A2DCEB6-5FFE-424A-899F-760E5544B264}"/>
              </a:ext>
            </a:extLst>
          </p:cNvPr>
          <p:cNvCxnSpPr>
            <a:cxnSpLocks/>
            <a:stCxn id="21" idx="2"/>
            <a:endCxn id="22" idx="0"/>
          </p:cNvCxnSpPr>
          <p:nvPr/>
        </p:nvCxnSpPr>
        <p:spPr>
          <a:xfrm>
            <a:off x="2768720" y="3402214"/>
            <a:ext cx="0" cy="318335"/>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Rectangle 13">
            <a:extLst>
              <a:ext uri="{FF2B5EF4-FFF2-40B4-BE49-F238E27FC236}">
                <a16:creationId xmlns:a16="http://schemas.microsoft.com/office/drawing/2014/main" id="{94E6E645-6FCD-4E93-9E16-F14D9E9D72E7}"/>
              </a:ext>
            </a:extLst>
          </p:cNvPr>
          <p:cNvSpPr>
            <a:spLocks noChangeArrowheads="1"/>
          </p:cNvSpPr>
          <p:nvPr/>
        </p:nvSpPr>
        <p:spPr bwMode="blackWhite">
          <a:xfrm>
            <a:off x="3570613"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a:t>
            </a:r>
          </a:p>
        </p:txBody>
      </p:sp>
      <p:sp>
        <p:nvSpPr>
          <p:cNvPr id="47" name="Rectangle 13">
            <a:extLst>
              <a:ext uri="{FF2B5EF4-FFF2-40B4-BE49-F238E27FC236}">
                <a16:creationId xmlns:a16="http://schemas.microsoft.com/office/drawing/2014/main" id="{DD038D2E-C41A-4F08-A579-C2E1126E6DA8}"/>
              </a:ext>
            </a:extLst>
          </p:cNvPr>
          <p:cNvSpPr>
            <a:spLocks noChangeArrowheads="1"/>
          </p:cNvSpPr>
          <p:nvPr/>
        </p:nvSpPr>
        <p:spPr bwMode="blackWhite">
          <a:xfrm>
            <a:off x="853921" y="2789931"/>
            <a:ext cx="1112906" cy="612283"/>
          </a:xfrm>
          <a:prstGeom prst="rect">
            <a:avLst/>
          </a:prstGeom>
          <a:noFill/>
          <a:ln w="9525">
            <a:solidFill>
              <a:schemeClr val="bg1">
                <a:lumMod val="50000"/>
              </a:schemeClr>
            </a:solidFill>
            <a:miter lim="800000"/>
            <a:headEnd/>
            <a:tailEnd/>
          </a:ln>
        </p:spPr>
        <p:txBody>
          <a:bodyPr lIns="90000" tIns="46800" rIns="90000" bIns="46800" anchor="ctr">
            <a:noAutofit/>
          </a:bodyPr>
          <a:ls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a:lstStyle>
          <a:p>
            <a:pPr algn="ctr" defTabSz="955675">
              <a:buClr>
                <a:schemeClr val="bg2"/>
              </a:buClr>
              <a:buSzPct val="100000"/>
            </a:pPr>
            <a:r>
              <a:rPr lang="ja-JP" altLang="en-US" dirty="0">
                <a:latin typeface="+mn-ea"/>
                <a:ea typeface="+mn-ea"/>
                <a:cs typeface="Arial" pitchFamily="34" charset="0"/>
              </a:rPr>
              <a:t>株式会社〇〇</a:t>
            </a:r>
          </a:p>
          <a:p>
            <a:pPr algn="ctr" defTabSz="955675">
              <a:buClr>
                <a:schemeClr val="bg2"/>
              </a:buClr>
              <a:buSzPct val="100000"/>
            </a:pPr>
            <a:r>
              <a:rPr lang="ja-JP" altLang="en-US" dirty="0">
                <a:latin typeface="+mn-ea"/>
                <a:ea typeface="+mn-ea"/>
                <a:cs typeface="Arial" pitchFamily="34" charset="0"/>
              </a:rPr>
              <a:t>（●）</a:t>
            </a:r>
          </a:p>
        </p:txBody>
      </p:sp>
      <p:cxnSp>
        <p:nvCxnSpPr>
          <p:cNvPr id="7" name="直線コネクタ 6">
            <a:extLst>
              <a:ext uri="{FF2B5EF4-FFF2-40B4-BE49-F238E27FC236}">
                <a16:creationId xmlns:a16="http://schemas.microsoft.com/office/drawing/2014/main" id="{89A912DF-6B1B-4B54-AF2E-32F4A19C7FFF}"/>
              </a:ext>
            </a:extLst>
          </p:cNvPr>
          <p:cNvCxnSpPr>
            <a:cxnSpLocks/>
            <a:stCxn id="21" idx="3"/>
            <a:endCxn id="30" idx="1"/>
          </p:cNvCxnSpPr>
          <p:nvPr/>
        </p:nvCxnSpPr>
        <p:spPr>
          <a:xfrm>
            <a:off x="3325173"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A0BA5EC0-DDC9-466F-825C-BB033C28FC07}"/>
              </a:ext>
            </a:extLst>
          </p:cNvPr>
          <p:cNvCxnSpPr>
            <a:cxnSpLocks/>
            <a:stCxn id="47" idx="3"/>
            <a:endCxn id="21" idx="1"/>
          </p:cNvCxnSpPr>
          <p:nvPr/>
        </p:nvCxnSpPr>
        <p:spPr>
          <a:xfrm>
            <a:off x="1966827" y="3096073"/>
            <a:ext cx="24544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
            <a:extLst>
              <a:ext uri="{FF2B5EF4-FFF2-40B4-BE49-F238E27FC236}">
                <a16:creationId xmlns:a16="http://schemas.microsoft.com/office/drawing/2014/main" id="{1653DCA9-FD29-4BD6-BAEC-BB71E0A29ABB}"/>
              </a:ext>
            </a:extLst>
          </p:cNvPr>
          <p:cNvSpPr/>
          <p:nvPr/>
        </p:nvSpPr>
        <p:spPr>
          <a:xfrm>
            <a:off x="344993" y="2505089"/>
            <a:ext cx="1304385"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体制図例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
        <p:nvSpPr>
          <p:cNvPr id="2" name="正方形/長方形 1">
            <a:extLst>
              <a:ext uri="{FF2B5EF4-FFF2-40B4-BE49-F238E27FC236}">
                <a16:creationId xmlns:a16="http://schemas.microsoft.com/office/drawing/2014/main" id="{99C585F2-8F40-1BB8-DE76-B4FD76D418D4}"/>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7</a:t>
            </a:r>
            <a:endParaRPr kumimoji="1" lang="en-US" altLang="ja-JP" sz="1480" dirty="0">
              <a:solidFill>
                <a:schemeClr val="tx1"/>
              </a:solidFill>
            </a:endParaRPr>
          </a:p>
        </p:txBody>
      </p:sp>
      <p:sp>
        <p:nvSpPr>
          <p:cNvPr id="4" name="正方形/長方形 3">
            <a:extLst>
              <a:ext uri="{FF2B5EF4-FFF2-40B4-BE49-F238E27FC236}">
                <a16:creationId xmlns:a16="http://schemas.microsoft.com/office/drawing/2014/main" id="{FEC0F6A0-BE45-DC0E-32AD-FDB03C53DA53}"/>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graphicFrame>
        <p:nvGraphicFramePr>
          <p:cNvPr id="3" name="表 2">
            <a:extLst>
              <a:ext uri="{FF2B5EF4-FFF2-40B4-BE49-F238E27FC236}">
                <a16:creationId xmlns:a16="http://schemas.microsoft.com/office/drawing/2014/main" id="{187FED91-880E-85A1-7EE0-A3CAB36CAF1B}"/>
              </a:ext>
            </a:extLst>
          </p:cNvPr>
          <p:cNvGraphicFramePr>
            <a:graphicFrameLocks noGrp="1"/>
          </p:cNvGraphicFramePr>
          <p:nvPr>
            <p:extLst>
              <p:ext uri="{D42A27DB-BD31-4B8C-83A1-F6EECF244321}">
                <p14:modId xmlns:p14="http://schemas.microsoft.com/office/powerpoint/2010/main" val="1128817855"/>
              </p:ext>
            </p:extLst>
          </p:nvPr>
        </p:nvGraphicFramePr>
        <p:xfrm>
          <a:off x="395536" y="4672610"/>
          <a:ext cx="8352928" cy="1827516"/>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2943966248"/>
                    </a:ext>
                  </a:extLst>
                </a:gridCol>
                <a:gridCol w="5616624">
                  <a:extLst>
                    <a:ext uri="{9D8B030D-6E8A-4147-A177-3AD203B41FA5}">
                      <a16:colId xmlns:a16="http://schemas.microsoft.com/office/drawing/2014/main" val="857641231"/>
                    </a:ext>
                  </a:extLst>
                </a:gridCol>
              </a:tblGrid>
              <a:tr h="225099">
                <a:tc>
                  <a:txBody>
                    <a:bodyPr/>
                    <a:lstStyle/>
                    <a:p>
                      <a:pPr algn="ctr"/>
                      <a:r>
                        <a:rPr kumimoji="1" lang="ja-JP" altLang="en-US" sz="1200" dirty="0">
                          <a:solidFill>
                            <a:schemeClr val="tx1"/>
                          </a:solidFill>
                        </a:rPr>
                        <a:t>参加主体</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rPr>
                        <a:t>役割</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689933"/>
                  </a:ext>
                </a:extLst>
              </a:tr>
              <a:tr h="273092">
                <a:tc>
                  <a:txBody>
                    <a:bodyPr/>
                    <a:lstStyle/>
                    <a:p>
                      <a:pPr algn="l" defTabSz="955675">
                        <a:buClr>
                          <a:schemeClr val="bg2"/>
                        </a:buClr>
                        <a:buSzPct val="100000"/>
                      </a:pPr>
                      <a:r>
                        <a:rPr lang="ja-JP" altLang="en-US" sz="1200" dirty="0">
                          <a:latin typeface="+mn-ea"/>
                          <a:ea typeface="+mn-ea"/>
                          <a:cs typeface="Arial" pitchFamily="34" charset="0"/>
                        </a:rPr>
                        <a:t>○○市　（★・●）</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本支援における検討を主導。データの収集や関係各所との調整を担う。</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85769315"/>
                  </a:ext>
                </a:extLst>
              </a:tr>
              <a:tr h="273092">
                <a:tc>
                  <a:txBody>
                    <a:bodyPr/>
                    <a:lstStyle/>
                    <a:p>
                      <a:pPr algn="l" defTabSz="955675">
                        <a:buClr>
                          <a:schemeClr val="bg2"/>
                        </a:buClr>
                        <a:buSzPct val="100000"/>
                      </a:pPr>
                      <a:r>
                        <a:rPr lang="ja-JP" altLang="en-US" sz="1200" dirty="0">
                          <a:latin typeface="+mn-ea"/>
                          <a:ea typeface="+mn-ea"/>
                          <a:cs typeface="Arial" pitchFamily="34" charset="0"/>
                        </a:rPr>
                        <a:t>株式会社〇〇（●）</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社会実装時の事業主体となる想定。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59208030"/>
                  </a:ext>
                </a:extLst>
              </a:tr>
              <a:tr h="273092">
                <a:tc>
                  <a:txBody>
                    <a:bodyPr/>
                    <a:lstStyle/>
                    <a:p>
                      <a:r>
                        <a:rPr lang="ja-JP" altLang="en-US" sz="1200" dirty="0">
                          <a:latin typeface="+mn-ea"/>
                          <a:ea typeface="+mn-ea"/>
                          <a:cs typeface="Arial" pitchFamily="34" charset="0"/>
                        </a:rPr>
                        <a:t>□△✕</a:t>
                      </a:r>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実証実験特に、○○システムを提供いただく旨を合意している。</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069205"/>
                  </a:ext>
                </a:extLst>
              </a:tr>
              <a:tr h="273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ea typeface="+mn-ea"/>
                          <a:cs typeface="Arial" pitchFamily="34" charset="0"/>
                        </a:rPr>
                        <a:t>✕✕（調整中）</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200" dirty="0"/>
                        <a:t>将来的に協賛をいただく可能性があるため、現段階から検討に参画予定。</a:t>
                      </a:r>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85937715"/>
                  </a:ext>
                </a:extLst>
              </a:tr>
              <a:tr h="273092">
                <a:tc>
                  <a:txBody>
                    <a:bodyPr/>
                    <a:lstStyle/>
                    <a:p>
                      <a:endParaRPr kumimoji="1" lang="ja-JP" altLang="en-US" sz="120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tc>
                  <a:txBody>
                    <a:bodyPr/>
                    <a:lstStyle/>
                    <a:p>
                      <a:endParaRPr kumimoji="1" lang="ja-JP" altLang="en-US" sz="1200" dirty="0"/>
                    </a:p>
                  </a:txBody>
                  <a:tcPr marL="121706" marR="121706" marT="60853" marB="60853"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7571630"/>
                  </a:ext>
                </a:extLst>
              </a:tr>
            </a:tbl>
          </a:graphicData>
        </a:graphic>
      </p:graphicFrame>
      <p:sp>
        <p:nvSpPr>
          <p:cNvPr id="5" name="正方形/長方形 3">
            <a:extLst>
              <a:ext uri="{FF2B5EF4-FFF2-40B4-BE49-F238E27FC236}">
                <a16:creationId xmlns:a16="http://schemas.microsoft.com/office/drawing/2014/main" id="{AF73021D-656B-FAE0-4831-79235FFBA8BA}"/>
              </a:ext>
            </a:extLst>
          </p:cNvPr>
          <p:cNvSpPr/>
          <p:nvPr/>
        </p:nvSpPr>
        <p:spPr>
          <a:xfrm>
            <a:off x="323528" y="4437112"/>
            <a:ext cx="2664296" cy="209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a:t>
            </a:r>
            <a:r>
              <a:rPr lang="ja-JP" altLang="en-US" sz="1200" kern="100" dirty="0">
                <a:solidFill>
                  <a:srgbClr val="FF0000"/>
                </a:solidFill>
                <a:latin typeface="ＭＳ Ｐゴシック"/>
                <a:ea typeface="ＭＳ Ｐゴシック"/>
                <a:cs typeface="Times New Roman" panose="02020603050405020304" pitchFamily="18" charset="0"/>
              </a:rPr>
              <a:t>参加主体の役割の記載例</a:t>
            </a:r>
            <a:r>
              <a:rPr lang="en-US" altLang="ja-JP" sz="1200" kern="100" dirty="0">
                <a:solidFill>
                  <a:srgbClr val="FF0000"/>
                </a:solidFill>
                <a:latin typeface="ＭＳ Ｐゴシック"/>
                <a:ea typeface="ＭＳ Ｐゴシック"/>
                <a:cs typeface="Times New Roman" panose="02020603050405020304" pitchFamily="18" charset="0"/>
              </a:rPr>
              <a:t>】</a:t>
            </a:r>
            <a:endParaRPr lang="ja-JP" altLang="en-US" sz="1200"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1397543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63287"/>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20" y="600943"/>
            <a:ext cx="3258901" cy="307777"/>
          </a:xfrm>
          <a:prstGeom prst="rect">
            <a:avLst/>
          </a:prstGeom>
          <a:noFill/>
          <a:ln w="9525">
            <a:noFill/>
            <a:miter lim="800000"/>
            <a:headEnd/>
            <a:tailEnd/>
          </a:ln>
          <a:effectLst/>
        </p:spPr>
        <p:txBody>
          <a:bodyPr wrap="square">
            <a:spAutoFit/>
          </a:bodyPr>
          <a:lstStyle/>
          <a:p>
            <a:pPr marL="0" marR="0" lvl="0" indent="0" defTabSz="914400" rtl="0" eaLnBrk="1" fontAlgn="base" latinLnBrk="0" hangingPunct="1">
              <a:lnSpc>
                <a:spcPct val="100000"/>
              </a:lnSpc>
              <a:spcBef>
                <a:spcPct val="5000"/>
              </a:spcBef>
              <a:spcAft>
                <a:spcPct val="0"/>
              </a:spcAft>
              <a:buClrTx/>
              <a:buSzTx/>
              <a:buFontTx/>
              <a:buNone/>
              <a:tabLst/>
              <a:defRPr/>
            </a:pPr>
            <a:r>
              <a:rPr lang="en-US" altLang="ja-JP" sz="1400" b="1" kern="100" dirty="0">
                <a:solidFill>
                  <a:srgbClr val="000000"/>
                </a:solidFill>
                <a:latin typeface="ＭＳ Ｐゴシック"/>
                <a:ea typeface="ＭＳ Ｐゴシック"/>
                <a:cs typeface="Times New Roman" panose="02020603050405020304" pitchFamily="18" charset="0"/>
              </a:rPr>
              <a:t>【</a:t>
            </a:r>
            <a:r>
              <a:rPr lang="ja-JP" altLang="en-US" sz="1400" b="1" kern="100" dirty="0">
                <a:solidFill>
                  <a:srgbClr val="000000"/>
                </a:solidFill>
                <a:latin typeface="ＭＳ Ｐゴシック"/>
                <a:ea typeface="ＭＳ Ｐゴシック"/>
                <a:cs typeface="Times New Roman" panose="02020603050405020304" pitchFamily="18" charset="0"/>
              </a:rPr>
              <a:t>取組体制</a:t>
            </a:r>
            <a:r>
              <a:rPr lang="en-US" altLang="ja-JP" sz="1400" b="1" kern="100" dirty="0">
                <a:solidFill>
                  <a:srgbClr val="000000"/>
                </a:solidFill>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83918"/>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kumimoji="1" lang="ja-JP" altLang="en-US" sz="1200" b="1" i="0" u="none" strike="noStrike" kern="1200" dirty="0">
                <a:solidFill>
                  <a:schemeClr val="bg1"/>
                </a:solidFill>
                <a:effectLst/>
                <a:latin typeface="MSPゴシック"/>
                <a:ea typeface="+mn-ea"/>
                <a:cs typeface="+mn-cs"/>
              </a:rPr>
              <a:t>（６）既存の取組・計画との関係性</a:t>
            </a:r>
          </a:p>
        </p:txBody>
      </p:sp>
      <p:sp>
        <p:nvSpPr>
          <p:cNvPr id="12" name="正方形/長方形 11">
            <a:extLst>
              <a:ext uri="{FF2B5EF4-FFF2-40B4-BE49-F238E27FC236}">
                <a16:creationId xmlns:a16="http://schemas.microsoft.com/office/drawing/2014/main" id="{1EE04BF0-0F99-47B4-BAA3-BCD04FA4F45A}"/>
              </a:ext>
            </a:extLst>
          </p:cNvPr>
          <p:cNvSpPr/>
          <p:nvPr/>
        </p:nvSpPr>
        <p:spPr>
          <a:xfrm>
            <a:off x="251519" y="1268760"/>
            <a:ext cx="8640961" cy="2592288"/>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endParaRPr lang="en-US" altLang="ja-JP" sz="1200" b="0" kern="100" dirty="0">
              <a:solidFill>
                <a:srgbClr val="FF0000"/>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本事業で検討する取組が、対象エリアや自治体の既存の取組・計画（例：</a:t>
            </a:r>
            <a:r>
              <a:rPr lang="zh-CN" altLang="en-US" sz="1200" b="0" kern="100" dirty="0">
                <a:solidFill>
                  <a:srgbClr val="FF0000"/>
                </a:solidFill>
                <a:effectLst/>
                <a:latin typeface="+mn-ea"/>
              </a:rPr>
              <a:t>ＳＤＧｓ未来都市計画</a:t>
            </a:r>
            <a:r>
              <a:rPr lang="ja-JP" altLang="en-US" sz="1200" b="0" kern="100" dirty="0">
                <a:solidFill>
                  <a:srgbClr val="FF0000"/>
                </a:solidFill>
                <a:effectLst/>
                <a:latin typeface="+mn-ea"/>
              </a:rPr>
              <a:t>、デジタル田園都市国家構想交付金等の国全体での取組、または自治体独自の取組・計画）とどのように関係するか、ご記載ください。</a:t>
            </a:r>
            <a:r>
              <a:rPr lang="ja-JP" altLang="en-US" sz="1200" kern="100" dirty="0">
                <a:solidFill>
                  <a:srgbClr val="FF0000"/>
                </a:solidFill>
                <a:latin typeface="+mn-ea"/>
              </a:rPr>
              <a:t>該当する取組や計画が</a:t>
            </a:r>
            <a:br>
              <a:rPr lang="en-US" altLang="ja-JP" sz="1200" kern="100" dirty="0">
                <a:solidFill>
                  <a:srgbClr val="FF0000"/>
                </a:solidFill>
                <a:latin typeface="+mn-ea"/>
              </a:rPr>
            </a:br>
            <a:r>
              <a:rPr lang="ja-JP" altLang="en-US" sz="1200" kern="100" dirty="0">
                <a:solidFill>
                  <a:srgbClr val="FF0000"/>
                </a:solidFill>
                <a:latin typeface="+mn-ea"/>
              </a:rPr>
              <a:t>なければ、記載いただかなくても構いません。</a:t>
            </a:r>
            <a:r>
              <a:rPr lang="ja-JP" altLang="en-US" sz="1200" kern="100" dirty="0">
                <a:solidFill>
                  <a:srgbClr val="FF0000"/>
                </a:solidFill>
                <a:latin typeface="+mn-ea"/>
                <a:cs typeface="Times New Roman" panose="02020603050405020304" pitchFamily="18" charset="0"/>
              </a:rPr>
              <a:t>無記載でも、審査への影響はありません。</a:t>
            </a:r>
            <a:endParaRPr lang="en-US" altLang="ja-JP" sz="1200" b="0" kern="100" dirty="0">
              <a:solidFill>
                <a:srgbClr val="FF0000"/>
              </a:solidFill>
              <a:effectLst/>
              <a:latin typeface="+mn-ea"/>
            </a:endParaRPr>
          </a:p>
        </p:txBody>
      </p:sp>
      <p:sp>
        <p:nvSpPr>
          <p:cNvPr id="3" name="正方形/長方形 2">
            <a:extLst>
              <a:ext uri="{FF2B5EF4-FFF2-40B4-BE49-F238E27FC236}">
                <a16:creationId xmlns:a16="http://schemas.microsoft.com/office/drawing/2014/main" id="{FF32BCDE-DD8F-6B33-0D1A-F0C1450E753B}"/>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8</a:t>
            </a:r>
            <a:endParaRPr kumimoji="1" lang="en-US" altLang="ja-JP" sz="1480" dirty="0">
              <a:solidFill>
                <a:schemeClr val="tx1"/>
              </a:solidFill>
            </a:endParaRPr>
          </a:p>
        </p:txBody>
      </p:sp>
      <p:sp>
        <p:nvSpPr>
          <p:cNvPr id="4" name="正方形/長方形 3">
            <a:extLst>
              <a:ext uri="{FF2B5EF4-FFF2-40B4-BE49-F238E27FC236}">
                <a16:creationId xmlns:a16="http://schemas.microsoft.com/office/drawing/2014/main" id="{03F40CCA-4ECD-31D6-AE8A-59FF97E5F97E}"/>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2439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申請内容</a:t>
            </a:r>
          </a:p>
        </p:txBody>
      </p:sp>
      <p:sp>
        <p:nvSpPr>
          <p:cNvPr id="1898" name="Text Box 4"/>
          <p:cNvSpPr txBox="1">
            <a:spLocks noChangeArrowheads="1"/>
          </p:cNvSpPr>
          <p:nvPr/>
        </p:nvSpPr>
        <p:spPr>
          <a:xfrm>
            <a:off x="251519" y="600943"/>
            <a:ext cx="7776865"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その他（任意）</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9" name="正方形/長方形 8">
            <a:extLst>
              <a:ext uri="{FF2B5EF4-FFF2-40B4-BE49-F238E27FC236}">
                <a16:creationId xmlns:a16="http://schemas.microsoft.com/office/drawing/2014/main" id="{9D176D5D-DDE7-4344-A3C8-B795C4BEB424}"/>
              </a:ext>
            </a:extLst>
          </p:cNvPr>
          <p:cNvSpPr/>
          <p:nvPr/>
        </p:nvSpPr>
        <p:spPr>
          <a:xfrm>
            <a:off x="251519" y="976557"/>
            <a:ext cx="8640961" cy="284842"/>
          </a:xfrm>
          <a:prstGeom prst="rect">
            <a:avLst/>
          </a:prstGeom>
          <a:solidFill>
            <a:schemeClr val="accent2"/>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00"/>
              </a:lnSpc>
              <a:spcAft>
                <a:spcPts val="0"/>
              </a:spcAft>
            </a:pPr>
            <a:r>
              <a:rPr kumimoji="1" lang="ja-JP" altLang="en-US" sz="1200" b="1" i="0" u="none" strike="noStrike" kern="100" cap="none" spc="0" normalizeH="0" baseline="0" noProof="0" dirty="0">
                <a:ln>
                  <a:noFill/>
                </a:ln>
                <a:solidFill>
                  <a:schemeClr val="bg1"/>
                </a:solidFill>
                <a:effectLst/>
                <a:uLnTx/>
                <a:uFillTx/>
                <a:latin typeface="ＭＳ Ｐゴシック"/>
                <a:ea typeface="ＭＳ Ｐゴシック"/>
                <a:cs typeface="Times New Roman" panose="02020603050405020304" pitchFamily="18" charset="0"/>
              </a:rPr>
              <a:t>その他補足すべき内容 （任意）</a:t>
            </a:r>
            <a:endParaRPr lang="ja-JP" altLang="en-US" sz="1200" b="1" kern="100" dirty="0">
              <a:solidFill>
                <a:schemeClr val="bg1"/>
              </a:solidFill>
            </a:endParaRPr>
          </a:p>
        </p:txBody>
      </p:sp>
      <p:sp>
        <p:nvSpPr>
          <p:cNvPr id="10" name="正方形/長方形 9">
            <a:extLst>
              <a:ext uri="{FF2B5EF4-FFF2-40B4-BE49-F238E27FC236}">
                <a16:creationId xmlns:a16="http://schemas.microsoft.com/office/drawing/2014/main" id="{412514F6-D4DA-44AC-99DF-431399F61786}"/>
              </a:ext>
            </a:extLst>
          </p:cNvPr>
          <p:cNvSpPr/>
          <p:nvPr/>
        </p:nvSpPr>
        <p:spPr>
          <a:xfrm>
            <a:off x="251519" y="1270540"/>
            <a:ext cx="8640961" cy="5326812"/>
          </a:xfrm>
          <a:prstGeom prst="rect">
            <a:avLst/>
          </a:prstGeom>
          <a:no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ts val="1500"/>
              </a:lnSpc>
              <a:spcAft>
                <a:spcPts val="0"/>
              </a:spcAft>
              <a:buFont typeface="Arial" panose="020B0604020202020204" pitchFamily="34" charset="0"/>
              <a:buChar char="•"/>
            </a:pPr>
            <a:r>
              <a:rPr lang="ja-JP" altLang="en-US" sz="1200" b="0" kern="100" dirty="0">
                <a:solidFill>
                  <a:schemeClr val="tx1"/>
                </a:solidFill>
                <a:effectLst/>
                <a:latin typeface="+mn-ea"/>
              </a:rPr>
              <a:t>○○○</a:t>
            </a:r>
            <a:endParaRPr lang="en-US" altLang="ja-JP" sz="1200" b="0" kern="100" dirty="0">
              <a:solidFill>
                <a:schemeClr val="tx1"/>
              </a:solidFill>
              <a:effectLst/>
              <a:latin typeface="+mn-ea"/>
            </a:endParaRPr>
          </a:p>
          <a:p>
            <a:pPr>
              <a:lnSpc>
                <a:spcPts val="1500"/>
              </a:lnSpc>
              <a:spcAft>
                <a:spcPts val="0"/>
              </a:spcAft>
            </a:pPr>
            <a:r>
              <a:rPr lang="en-US" altLang="ja-JP" sz="1200" b="0" kern="100" dirty="0">
                <a:solidFill>
                  <a:srgbClr val="FF0000"/>
                </a:solidFill>
                <a:effectLst/>
                <a:latin typeface="+mn-ea"/>
              </a:rPr>
              <a:t>※</a:t>
            </a:r>
            <a:r>
              <a:rPr lang="ja-JP" altLang="en-US" sz="1200" b="0" kern="100" dirty="0">
                <a:solidFill>
                  <a:srgbClr val="FF0000"/>
                </a:solidFill>
                <a:effectLst/>
                <a:latin typeface="+mn-ea"/>
              </a:rPr>
              <a:t>その他補足すべき内容や書ききれない内容ががある場合のみこちらのページをご記載ください。</a:t>
            </a:r>
            <a:br>
              <a:rPr lang="en-US" altLang="ja-JP" sz="1200" b="0" kern="100" dirty="0">
                <a:solidFill>
                  <a:srgbClr val="FF0000"/>
                </a:solidFill>
                <a:effectLst/>
                <a:latin typeface="+mn-ea"/>
              </a:rPr>
            </a:br>
            <a:r>
              <a:rPr lang="ja-JP" altLang="en-US" sz="1200" b="0" kern="100" dirty="0">
                <a:solidFill>
                  <a:srgbClr val="FF0000"/>
                </a:solidFill>
                <a:effectLst/>
                <a:latin typeface="+mn-ea"/>
              </a:rPr>
              <a:t>　 </a:t>
            </a:r>
            <a:r>
              <a:rPr lang="ja-JP" altLang="en-US" sz="1200" kern="100" dirty="0">
                <a:solidFill>
                  <a:srgbClr val="FF0000"/>
                </a:solidFill>
                <a:latin typeface="+mn-ea"/>
                <a:cs typeface="Times New Roman" panose="02020603050405020304" pitchFamily="18" charset="0"/>
              </a:rPr>
              <a:t>無記載でも審査への影響はありません</a:t>
            </a:r>
            <a:endParaRPr lang="ja-JP" altLang="ja-JP" sz="1200" b="0" kern="100" dirty="0">
              <a:solidFill>
                <a:schemeClr val="tx1"/>
              </a:solidFill>
              <a:effectLst/>
              <a:latin typeface="+mn-ea"/>
              <a:cs typeface="Times New Roman" panose="02020603050405020304" pitchFamily="18" charset="0"/>
            </a:endParaRPr>
          </a:p>
        </p:txBody>
      </p:sp>
      <p:sp>
        <p:nvSpPr>
          <p:cNvPr id="2" name="正方形/長方形 1">
            <a:extLst>
              <a:ext uri="{FF2B5EF4-FFF2-40B4-BE49-F238E27FC236}">
                <a16:creationId xmlns:a16="http://schemas.microsoft.com/office/drawing/2014/main" id="{BF9ADC01-128E-8CC0-6A8F-A733DBA6174E}"/>
              </a:ext>
            </a:extLst>
          </p:cNvPr>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a:t>
            </a:r>
          </a:p>
        </p:txBody>
      </p:sp>
      <p:sp>
        <p:nvSpPr>
          <p:cNvPr id="3" name="正方形/長方形 3">
            <a:extLst>
              <a:ext uri="{FF2B5EF4-FFF2-40B4-BE49-F238E27FC236}">
                <a16:creationId xmlns:a16="http://schemas.microsoft.com/office/drawing/2014/main" id="{B0EF5035-106C-28B1-50F7-527D6FF2CCD6}"/>
              </a:ext>
            </a:extLst>
          </p:cNvPr>
          <p:cNvSpPr/>
          <p:nvPr/>
        </p:nvSpPr>
        <p:spPr>
          <a:xfrm>
            <a:off x="5690931" y="614737"/>
            <a:ext cx="3201550" cy="284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ページ記載の注</a:t>
            </a:r>
            <a:r>
              <a:rPr lang="en-US" altLang="ja-JP" sz="1200" kern="100" dirty="0">
                <a:solidFill>
                  <a:srgbClr val="FF0000"/>
                </a:solidFill>
                <a:latin typeface="ＭＳ Ｐゴシック"/>
                <a:ea typeface="ＭＳ Ｐゴシック"/>
                <a:cs typeface="Times New Roman" panose="02020603050405020304" pitchFamily="18" charset="0"/>
              </a:rPr>
              <a:t>1</a:t>
            </a:r>
            <a:r>
              <a:rPr lang="ja-JP" altLang="en-US" sz="1200" kern="100" dirty="0">
                <a:solidFill>
                  <a:srgbClr val="FF0000"/>
                </a:solidFill>
                <a:latin typeface="ＭＳ Ｐゴシック"/>
                <a:ea typeface="ＭＳ Ｐゴシック"/>
                <a:cs typeface="Times New Roman" panose="02020603050405020304" pitchFamily="18" charset="0"/>
              </a:rPr>
              <a:t>）～注</a:t>
            </a:r>
            <a:r>
              <a:rPr lang="en-US" altLang="ja-JP" sz="1200" kern="100" dirty="0">
                <a:solidFill>
                  <a:srgbClr val="FF0000"/>
                </a:solidFill>
                <a:latin typeface="ＭＳ Ｐゴシック"/>
                <a:ea typeface="ＭＳ Ｐゴシック"/>
                <a:cs typeface="Times New Roman" panose="02020603050405020304" pitchFamily="18" charset="0"/>
              </a:rPr>
              <a:t>5</a:t>
            </a:r>
            <a:r>
              <a:rPr lang="ja-JP" altLang="en-US" sz="1200" kern="100" dirty="0">
                <a:solidFill>
                  <a:srgbClr val="FF0000"/>
                </a:solidFill>
                <a:latin typeface="ＭＳ Ｐゴシック"/>
                <a:ea typeface="ＭＳ Ｐゴシック"/>
                <a:cs typeface="Times New Roman" panose="02020603050405020304" pitchFamily="18" charset="0"/>
              </a:rPr>
              <a:t>）に留意すること</a:t>
            </a:r>
            <a:endParaRPr lang="ja-JP" altLang="en-US" sz="1200" u="sng" kern="100" dirty="0">
              <a:solidFill>
                <a:srgbClr val="FF0000"/>
              </a:solidFill>
              <a:latin typeface="ＭＳ Ｐゴシック"/>
              <a:ea typeface="ＭＳ Ｐゴシック"/>
              <a:cs typeface="Times New Roman" panose="02020603050405020304" pitchFamily="18" charset="0"/>
            </a:endParaRPr>
          </a:p>
        </p:txBody>
      </p:sp>
    </p:spTree>
    <p:extLst>
      <p:ext uri="{BB962C8B-B14F-4D97-AF65-F5344CB8AC3E}">
        <p14:creationId xmlns:p14="http://schemas.microsoft.com/office/powerpoint/2010/main" val="23838365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1825</Words>
  <Application>Microsoft Office PowerPoint</Application>
  <PresentationFormat>画面に合わせる (4:3)</PresentationFormat>
  <Paragraphs>181</Paragraphs>
  <Slides>10</Slides>
  <Notes>8</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10</vt:i4>
      </vt:variant>
    </vt:vector>
  </HeadingPairs>
  <TitlesOfParts>
    <vt:vector size="19" baseType="lpstr">
      <vt:lpstr>Meiryo UI</vt:lpstr>
      <vt:lpstr>ＭＳ Ｐゴシック</vt:lpstr>
      <vt:lpstr>MSPゴシック</vt:lpstr>
      <vt:lpstr>Arial</vt:lpstr>
      <vt:lpstr>Calibri</vt:lpstr>
      <vt:lpstr>Century</vt:lpstr>
      <vt:lpstr>41_デザインの設定</vt:lpstr>
      <vt:lpstr>2_標準デザイン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2021-06-15T06:47:27Z</dcterms:created>
  <dcterms:modified xsi:type="dcterms:W3CDTF">2024-04-03T08:31:31Z</dcterms:modified>
</cp:coreProperties>
</file>