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473" r:id="rId2"/>
  </p:sldIdLst>
  <p:sldSz cx="9906000" cy="6858000" type="A4"/>
  <p:notesSz cx="6735763" cy="9866313"/>
  <p:custDataLst>
    <p:tags r:id="rId5"/>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 userDrawn="1">
          <p15:clr>
            <a:srgbClr val="A4A3A4"/>
          </p15:clr>
        </p15:guide>
        <p15:guide id="2" pos="172" userDrawn="1">
          <p15:clr>
            <a:srgbClr val="A4A3A4"/>
          </p15:clr>
        </p15:guide>
        <p15:guide id="4" pos="3120" userDrawn="1">
          <p15:clr>
            <a:srgbClr val="A4A3A4"/>
          </p15:clr>
        </p15:guide>
        <p15:guide id="6" pos="6068" userDrawn="1">
          <p15:clr>
            <a:srgbClr val="A4A3A4"/>
          </p15:clr>
        </p15:guide>
        <p15:guide id="7" pos="3664" userDrawn="1">
          <p15:clr>
            <a:srgbClr val="A4A3A4"/>
          </p15:clr>
        </p15:guide>
        <p15:guide id="9" orient="horz" pos="1026" userDrawn="1">
          <p15:clr>
            <a:srgbClr val="A4A3A4"/>
          </p15:clr>
        </p15:guide>
        <p15:guide id="10" orient="horz" pos="4156" userDrawn="1">
          <p15:clr>
            <a:srgbClr val="A4A3A4"/>
          </p15:clr>
        </p15:guide>
        <p15:guide id="11" pos="3256" userDrawn="1">
          <p15:clr>
            <a:srgbClr val="A4A3A4"/>
          </p15:clr>
        </p15:guide>
        <p15:guide id="12" pos="2984" userDrawn="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8D0"/>
    <a:srgbClr val="0064C8"/>
    <a:srgbClr val="FF5A00"/>
    <a:srgbClr val="99D6EC"/>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63" autoAdjust="0"/>
    <p:restoredTop sz="91633" autoAdjust="0"/>
  </p:normalViewPr>
  <p:slideViewPr>
    <p:cSldViewPr>
      <p:cViewPr varScale="1">
        <p:scale>
          <a:sx n="87" d="100"/>
          <a:sy n="87" d="100"/>
        </p:scale>
        <p:origin x="1416" y="48"/>
      </p:cViewPr>
      <p:guideLst>
        <p:guide orient="horz" pos="300"/>
        <p:guide pos="172"/>
        <p:guide pos="3120"/>
        <p:guide pos="6068"/>
        <p:guide pos="3664"/>
        <p:guide orient="horz" pos="1026"/>
        <p:guide orient="horz" pos="4156"/>
        <p:guide pos="3256"/>
        <p:guide pos="2984"/>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dirty="0"/>
              <a:t>機密性○</a:t>
            </a:r>
            <a:endParaRPr lang="en-US" altLang="ja-JP" dirty="0"/>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日付プレースホルダー 3"/>
          <p:cNvSpPr>
            <a:spLocks noGrp="1"/>
          </p:cNvSpPr>
          <p:nvPr>
            <p:ph type="dt" idx="1"/>
          </p:nvPr>
        </p:nvSpPr>
        <p:spPr/>
        <p:txBody>
          <a:bodyPr/>
          <a:lstStyle/>
          <a:p>
            <a:r>
              <a:rPr lang="ja-JP" altLang="en-US"/>
              <a:t>機密性○</a:t>
            </a:r>
            <a:endParaRPr lang="en-US" altLang="ja-JP" dirty="0"/>
          </a:p>
        </p:txBody>
      </p:sp>
    </p:spTree>
    <p:extLst>
      <p:ext uri="{BB962C8B-B14F-4D97-AF65-F5344CB8AC3E}">
        <p14:creationId xmlns:p14="http://schemas.microsoft.com/office/powerpoint/2010/main" val="744355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F05DD14E-DF4D-43BD-8E66-C03927FEE3B3}"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B66AE163-E8B7-45BF-A69C-A51A71B702FE}" type="datetime1">
              <a:rPr kumimoji="1" lang="ja-JP" altLang="en-US" smtClean="0"/>
              <a:t>2022/5/18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F4BD7E15-FA19-4E20-921B-2445FCC3F239}" type="datetime1">
              <a:rPr kumimoji="1" lang="ja-JP" altLang="en-US" smtClean="0"/>
              <a:t>2022/5/18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vmlDrawing" Target="../drawings/vmlDrawing1.vml"/><Relationship Id="rId4" Type="http://schemas.openxmlformats.org/officeDocument/2006/relationships/theme" Target="../theme/theme1.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userDrawn="1">
            <p:custDataLst>
              <p:tags r:id="rId6"/>
            </p:custDataLst>
            <p:extLst>
              <p:ext uri="{D42A27DB-BD31-4B8C-83A1-F6EECF244321}">
                <p14:modId xmlns:p14="http://schemas.microsoft.com/office/powerpoint/2010/main" val="1327624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67" name="think-cell スライド" r:id="rId8" imgW="180" imgH="180" progId="TCLayout.ActiveDocument.1">
                  <p:embed/>
                </p:oleObj>
              </mc:Choice>
              <mc:Fallback>
                <p:oleObj name="think-cell スライド" r:id="rId8" imgW="180" imgH="180" progId="TCLayout.ActiveDocument.1">
                  <p:embed/>
                  <p:pic>
                    <p:nvPicPr>
                      <p:cNvPr id="0" name=""/>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11" name="正方形/長方形 10" hidden="1"/>
          <p:cNvSpPr/>
          <p:nvPr userDrawn="1">
            <p:custDataLst>
              <p:tags r:id="rId7"/>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eaLnBrk="1"/>
            <a:endParaRPr kumimoji="0" lang="ja-JP" altLang="en-US" sz="2400" b="1" i="0" baseline="0" dirty="0">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7AE18F1D-39A7-4AD6-93F0-D0E02F9BB01B}" type="datetime1">
              <a:rPr lang="ja-JP" altLang="en-US" smtClean="0"/>
              <a:t>2022/5/18</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5.xml"/><Relationship Id="rId7" Type="http://schemas.openxmlformats.org/officeDocument/2006/relationships/image" Target="../media/image2.emf"/><Relationship Id="rId2" Type="http://schemas.openxmlformats.org/officeDocument/2006/relationships/tags" Target="../tags/tag4.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notesSlide" Target="../notesSlides/notesSlide1.xml"/><Relationship Id="rId4"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hidden="1">
            <a:extLst>
              <a:ext uri="{FF2B5EF4-FFF2-40B4-BE49-F238E27FC236}">
                <a16:creationId xmlns:a16="http://schemas.microsoft.com/office/drawing/2014/main" id="{501A8865-AB38-4917-BD5E-9E4EC484444C}"/>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8390" name="think-cell スライド" r:id="rId6" imgW="554" imgH="551" progId="TCLayout.ActiveDocument.1">
                  <p:embed/>
                </p:oleObj>
              </mc:Choice>
              <mc:Fallback>
                <p:oleObj name="think-cell スライド" r:id="rId6" imgW="554" imgH="551" progId="TCLayout.ActiveDocument.1">
                  <p:embed/>
                  <p:pic>
                    <p:nvPicPr>
                      <p:cNvPr id="5" name="オブジェクト 4" hidden="1">
                        <a:extLst>
                          <a:ext uri="{FF2B5EF4-FFF2-40B4-BE49-F238E27FC236}">
                            <a16:creationId xmlns:a16="http://schemas.microsoft.com/office/drawing/2014/main" id="{501A8865-AB38-4917-BD5E-9E4EC484444C}"/>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7" name="正方形/長方形 6" hidden="1">
            <a:extLst>
              <a:ext uri="{FF2B5EF4-FFF2-40B4-BE49-F238E27FC236}">
                <a16:creationId xmlns:a16="http://schemas.microsoft.com/office/drawing/2014/main" id="{B587CE89-12C3-4794-967E-EB32149836D9}"/>
              </a:ext>
            </a:extLst>
          </p:cNvPr>
          <p:cNvSpPr/>
          <p:nvPr>
            <p:custDataLst>
              <p:tags r:id="rId3"/>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endParaRPr kumimoji="0" lang="zh-TW" altLang="en-US" sz="2400" b="1" dirty="0">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0</a:t>
            </a:fld>
            <a:endParaRPr kumimoji="1" lang="ja-JP" altLang="en-US" dirty="0"/>
          </a:p>
        </p:txBody>
      </p:sp>
      <p:sp>
        <p:nvSpPr>
          <p:cNvPr id="47" name="正方形/長方形 46">
            <a:extLst>
              <a:ext uri="{FF2B5EF4-FFF2-40B4-BE49-F238E27FC236}">
                <a16:creationId xmlns:a16="http://schemas.microsoft.com/office/drawing/2014/main" id="{55AEE29A-D5BF-4140-BDCF-B78AEC0A440D}"/>
              </a:ext>
            </a:extLst>
          </p:cNvPr>
          <p:cNvSpPr/>
          <p:nvPr/>
        </p:nvSpPr>
        <p:spPr>
          <a:xfrm>
            <a:off x="200472" y="188913"/>
            <a:ext cx="9481607" cy="791914"/>
          </a:xfrm>
          <a:prstGeom prst="rect">
            <a:avLst/>
          </a:prstGeom>
          <a:solidFill>
            <a:srgbClr val="0098D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bg1"/>
                </a:solidFill>
                <a:latin typeface="Meiryo UI" panose="020B0604030504040204" pitchFamily="50" charset="-128"/>
                <a:ea typeface="Meiryo UI" panose="020B0604030504040204" pitchFamily="50" charset="-128"/>
                <a:cs typeface="Arial" panose="020B0604020202020204" pitchFamily="34" charset="0"/>
              </a:rPr>
              <a:t>事業・プロジェクト名　（企業・団体名）</a:t>
            </a:r>
            <a:endParaRPr lang="en-US" altLang="ja-JP" sz="1100" b="1" dirty="0">
              <a:solidFill>
                <a:schemeClr val="bg1"/>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2" name="正方形/長方形 21">
            <a:extLst>
              <a:ext uri="{FF2B5EF4-FFF2-40B4-BE49-F238E27FC236}">
                <a16:creationId xmlns:a16="http://schemas.microsoft.com/office/drawing/2014/main" id="{CCD31267-604A-4F69-9D06-81DC2CEBDD43}"/>
              </a:ext>
            </a:extLst>
          </p:cNvPr>
          <p:cNvSpPr/>
          <p:nvPr/>
        </p:nvSpPr>
        <p:spPr>
          <a:xfrm>
            <a:off x="208904" y="75447"/>
            <a:ext cx="8488512" cy="276999"/>
          </a:xfrm>
          <a:prstGeom prst="rect">
            <a:avLst/>
          </a:prstGeom>
          <a:solidFill>
            <a:schemeClr val="accent2">
              <a:lumMod val="20000"/>
              <a:lumOff val="80000"/>
            </a:schemeClr>
          </a:solidFill>
        </p:spPr>
        <p:txBody>
          <a:bodyPr wrap="square">
            <a:spAutoFit/>
          </a:bodyPr>
          <a:lstStyle/>
          <a:p>
            <a:r>
              <a:rPr lang="en-US" altLang="ja-JP" sz="1200" b="1"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b="1" dirty="0">
                <a:solidFill>
                  <a:srgbClr val="FF0000"/>
                </a:solidFill>
                <a:latin typeface="Meiryo UI" panose="020B0604030504040204" pitchFamily="50" charset="-128"/>
                <a:ea typeface="Meiryo UI" panose="020B0604030504040204" pitchFamily="50" charset="-128"/>
                <a:cs typeface="Arial" panose="020B0604020202020204" pitchFamily="34" charset="0"/>
              </a:rPr>
              <a:t>赤字は記入例です。図・表を入れて分かりやすく整理してください。各項目のマスの大きさは固定ではありません。</a:t>
            </a:r>
            <a:r>
              <a:rPr lang="en-US" altLang="ja-JP" sz="1200" b="1"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b="1" dirty="0">
                <a:solidFill>
                  <a:srgbClr val="FF0000"/>
                </a:solidFill>
                <a:latin typeface="Meiryo UI" panose="020B0604030504040204" pitchFamily="50" charset="-128"/>
                <a:ea typeface="Meiryo UI" panose="020B0604030504040204" pitchFamily="50" charset="-128"/>
                <a:cs typeface="Arial" panose="020B0604020202020204" pitchFamily="34" charset="0"/>
              </a:rPr>
              <a:t>　</a:t>
            </a:r>
            <a:endParaRPr lang="ja-JP" altLang="en-US" sz="1200" dirty="0">
              <a:solidFill>
                <a:srgbClr val="FF0000"/>
              </a:solidFill>
              <a:latin typeface="Meiryo UI" panose="020B0604030504040204" pitchFamily="50" charset="-128"/>
              <a:ea typeface="Meiryo UI" panose="020B0604030504040204" pitchFamily="50" charset="-128"/>
            </a:endParaRPr>
          </a:p>
        </p:txBody>
      </p:sp>
      <p:sp>
        <p:nvSpPr>
          <p:cNvPr id="20" name="スライド番号プレースホルダー 1"/>
          <p:cNvSpPr txBox="1">
            <a:spLocks/>
          </p:cNvSpPr>
          <p:nvPr/>
        </p:nvSpPr>
        <p:spPr>
          <a:xfrm>
            <a:off x="7605295" y="6525345"/>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D9550142-B990-490A-A107-ED7302A7FD52}" type="slidenum">
              <a:rPr lang="ja-JP" altLang="en-US" smtClean="0"/>
              <a:pPr/>
              <a:t>0</a:t>
            </a:fld>
            <a:endParaRPr lang="ja-JP" altLang="en-US" dirty="0"/>
          </a:p>
        </p:txBody>
      </p:sp>
      <p:sp>
        <p:nvSpPr>
          <p:cNvPr id="23" name="正方形/長方形 22">
            <a:extLst>
              <a:ext uri="{FF2B5EF4-FFF2-40B4-BE49-F238E27FC236}">
                <a16:creationId xmlns:a16="http://schemas.microsoft.com/office/drawing/2014/main" id="{55AEE29A-D5BF-4140-BDCF-B78AEC0A440D}"/>
              </a:ext>
            </a:extLst>
          </p:cNvPr>
          <p:cNvSpPr/>
          <p:nvPr/>
        </p:nvSpPr>
        <p:spPr>
          <a:xfrm>
            <a:off x="7318922" y="494563"/>
            <a:ext cx="2363157" cy="486264"/>
          </a:xfrm>
          <a:prstGeom prst="rect">
            <a:avLst/>
          </a:prstGeom>
          <a:solidFill>
            <a:srgbClr val="0098D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1100" b="1" dirty="0">
                <a:solidFill>
                  <a:schemeClr val="bg1"/>
                </a:solidFill>
                <a:latin typeface="Meiryo UI" panose="020B0604030504040204" pitchFamily="50" charset="-128"/>
                <a:ea typeface="Meiryo UI" panose="020B0604030504040204" pitchFamily="50" charset="-128"/>
                <a:cs typeface="Arial" panose="020B0604020202020204" pitchFamily="34" charset="0"/>
              </a:rPr>
              <a:t>事業予算　約</a:t>
            </a:r>
            <a:r>
              <a:rPr lang="en-US" altLang="ja-JP" sz="1100" b="1" dirty="0" err="1">
                <a:solidFill>
                  <a:schemeClr val="bg1"/>
                </a:solidFill>
                <a:latin typeface="Meiryo UI" panose="020B0604030504040204" pitchFamily="50" charset="-128"/>
                <a:ea typeface="Meiryo UI" panose="020B0604030504040204" pitchFamily="50" charset="-128"/>
                <a:cs typeface="Arial" panose="020B0604020202020204" pitchFamily="34" charset="0"/>
              </a:rPr>
              <a:t>x,xxx</a:t>
            </a:r>
            <a:r>
              <a:rPr lang="ja-JP" altLang="en-US" sz="1100" b="1" dirty="0">
                <a:solidFill>
                  <a:schemeClr val="bg1"/>
                </a:solidFill>
                <a:latin typeface="Meiryo UI" panose="020B0604030504040204" pitchFamily="50" charset="-128"/>
                <a:ea typeface="Meiryo UI" panose="020B0604030504040204" pitchFamily="50" charset="-128"/>
                <a:cs typeface="Arial" panose="020B0604020202020204" pitchFamily="34" charset="0"/>
              </a:rPr>
              <a:t>万円</a:t>
            </a:r>
            <a:endParaRPr lang="en-US" altLang="ja-JP" sz="1100" b="1" dirty="0">
              <a:solidFill>
                <a:schemeClr val="bg1"/>
              </a:solidFill>
              <a:latin typeface="Meiryo UI" panose="020B0604030504040204" pitchFamily="50" charset="-128"/>
              <a:ea typeface="Meiryo UI" panose="020B0604030504040204" pitchFamily="50" charset="-128"/>
              <a:cs typeface="Arial" panose="020B0604020202020204" pitchFamily="34" charset="0"/>
            </a:endParaRPr>
          </a:p>
          <a:p>
            <a:pPr algn="r"/>
            <a:r>
              <a:rPr lang="en-US" altLang="ja-JP" sz="1100" b="1" dirty="0">
                <a:solidFill>
                  <a:schemeClr val="bg1"/>
                </a:solidFill>
                <a:latin typeface="Meiryo UI" panose="020B0604030504040204" pitchFamily="50" charset="-128"/>
                <a:ea typeface="Meiryo UI" panose="020B0604030504040204" pitchFamily="50" charset="-128"/>
                <a:cs typeface="Arial" panose="020B0604020202020204" pitchFamily="34" charset="0"/>
              </a:rPr>
              <a:t>(</a:t>
            </a:r>
            <a:r>
              <a:rPr lang="ja-JP" altLang="en-US" sz="1100" b="1" dirty="0">
                <a:solidFill>
                  <a:schemeClr val="bg1"/>
                </a:solidFill>
                <a:latin typeface="Meiryo UI" panose="020B0604030504040204" pitchFamily="50" charset="-128"/>
                <a:ea typeface="Meiryo UI" panose="020B0604030504040204" pitchFamily="50" charset="-128"/>
                <a:cs typeface="Arial" panose="020B0604020202020204" pitchFamily="34" charset="0"/>
              </a:rPr>
              <a:t>内　本事業負担額　約</a:t>
            </a:r>
            <a:r>
              <a:rPr lang="en-US" altLang="ja-JP" sz="1100" b="1" dirty="0" err="1">
                <a:solidFill>
                  <a:schemeClr val="bg1"/>
                </a:solidFill>
                <a:latin typeface="Meiryo UI" panose="020B0604030504040204" pitchFamily="50" charset="-128"/>
                <a:ea typeface="Meiryo UI" panose="020B0604030504040204" pitchFamily="50" charset="-128"/>
                <a:cs typeface="Arial" panose="020B0604020202020204" pitchFamily="34" charset="0"/>
              </a:rPr>
              <a:t>x,xxx</a:t>
            </a:r>
            <a:r>
              <a:rPr lang="ja-JP" altLang="en-US" sz="1100" b="1" dirty="0">
                <a:solidFill>
                  <a:schemeClr val="bg1"/>
                </a:solidFill>
                <a:latin typeface="Meiryo UI" panose="020B0604030504040204" pitchFamily="50" charset="-128"/>
                <a:ea typeface="Meiryo UI" panose="020B0604030504040204" pitchFamily="50" charset="-128"/>
                <a:cs typeface="Arial" panose="020B0604020202020204" pitchFamily="34" charset="0"/>
              </a:rPr>
              <a:t>万円</a:t>
            </a:r>
            <a:r>
              <a:rPr lang="en-US" altLang="ja-JP" sz="1100" b="1" dirty="0">
                <a:solidFill>
                  <a:schemeClr val="bg1"/>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3" name="テキスト ボックス 2">
            <a:extLst>
              <a:ext uri="{FF2B5EF4-FFF2-40B4-BE49-F238E27FC236}">
                <a16:creationId xmlns:a16="http://schemas.microsoft.com/office/drawing/2014/main" id="{3DB01CE7-C882-4661-A92A-1517F25B11F1}"/>
              </a:ext>
            </a:extLst>
          </p:cNvPr>
          <p:cNvSpPr txBox="1"/>
          <p:nvPr/>
        </p:nvSpPr>
        <p:spPr>
          <a:xfrm>
            <a:off x="8952687" y="51463"/>
            <a:ext cx="877163" cy="369332"/>
          </a:xfrm>
          <a:prstGeom prst="rect">
            <a:avLst/>
          </a:prstGeom>
          <a:solidFill>
            <a:schemeClr val="bg1"/>
          </a:solidFill>
          <a:ln>
            <a:solidFill>
              <a:schemeClr val="tx1"/>
            </a:solidFill>
          </a:ln>
        </p:spPr>
        <p:txBody>
          <a:bodyPr wrap="none" rtlCol="0">
            <a:spAutoFit/>
          </a:bodyPr>
          <a:lstStyle/>
          <a:p>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別紙２</a:t>
            </a:r>
          </a:p>
        </p:txBody>
      </p:sp>
      <p:graphicFrame>
        <p:nvGraphicFramePr>
          <p:cNvPr id="16" name="表 73">
            <a:extLst>
              <a:ext uri="{FF2B5EF4-FFF2-40B4-BE49-F238E27FC236}">
                <a16:creationId xmlns:a16="http://schemas.microsoft.com/office/drawing/2014/main" id="{8E1FCBF7-FF26-4A0D-A607-A82DA7D69B3C}"/>
              </a:ext>
            </a:extLst>
          </p:cNvPr>
          <p:cNvGraphicFramePr>
            <a:graphicFrameLocks noGrp="1"/>
          </p:cNvGraphicFramePr>
          <p:nvPr>
            <p:extLst>
              <p:ext uri="{D42A27DB-BD31-4B8C-83A1-F6EECF244321}">
                <p14:modId xmlns:p14="http://schemas.microsoft.com/office/powerpoint/2010/main" val="4281775058"/>
              </p:ext>
            </p:extLst>
          </p:nvPr>
        </p:nvGraphicFramePr>
        <p:xfrm>
          <a:off x="188608" y="3109419"/>
          <a:ext cx="4798609" cy="3488232"/>
        </p:xfrm>
        <a:graphic>
          <a:graphicData uri="http://schemas.openxmlformats.org/drawingml/2006/table">
            <a:tbl>
              <a:tblPr>
                <a:tableStyleId>{5C22544A-7EE6-4342-B048-85BDC9FD1C3A}</a:tableStyleId>
              </a:tblPr>
              <a:tblGrid>
                <a:gridCol w="373304">
                  <a:extLst>
                    <a:ext uri="{9D8B030D-6E8A-4147-A177-3AD203B41FA5}">
                      <a16:colId xmlns:a16="http://schemas.microsoft.com/office/drawing/2014/main" val="4038048636"/>
                    </a:ext>
                  </a:extLst>
                </a:gridCol>
                <a:gridCol w="4425305">
                  <a:extLst>
                    <a:ext uri="{9D8B030D-6E8A-4147-A177-3AD203B41FA5}">
                      <a16:colId xmlns:a16="http://schemas.microsoft.com/office/drawing/2014/main" val="20000"/>
                    </a:ext>
                  </a:extLst>
                </a:gridCol>
              </a:tblGrid>
              <a:tr h="808983">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1" dirty="0">
                          <a:solidFill>
                            <a:schemeClr val="bg1"/>
                          </a:solidFill>
                          <a:latin typeface="Meiryo UI" panose="020B0604030504040204" pitchFamily="50" charset="-128"/>
                          <a:ea typeface="Meiryo UI" panose="020B0604030504040204" pitchFamily="50" charset="-128"/>
                          <a:cs typeface="Arial" panose="020B0604020202020204" pitchFamily="34" charset="0"/>
                        </a:rPr>
                        <a:t>取組の背景</a:t>
                      </a:r>
                    </a:p>
                  </a:txBody>
                  <a:tcPr marL="85906" marR="85906" marT="42953" marB="42953" vert="eaVert" anchor="ctr">
                    <a:solidFill>
                      <a:srgbClr val="0098D0"/>
                    </a:solidFill>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モビリティデータ等の利活用に取組むに至った、地域の抱える課題やその背景にある問題についての認識を簡潔に記載してください。</a:t>
                      </a:r>
                      <a:endParaRPr kumimoji="1" lang="en-US" altLang="ja-JP"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10001"/>
                  </a:ext>
                </a:extLst>
              </a:tr>
              <a:tr h="2679249">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1" dirty="0">
                          <a:solidFill>
                            <a:schemeClr val="bg1"/>
                          </a:solidFill>
                          <a:latin typeface="Meiryo UI" panose="020B0604030504040204" pitchFamily="50" charset="-128"/>
                          <a:ea typeface="Meiryo UI" panose="020B0604030504040204" pitchFamily="50" charset="-128"/>
                          <a:cs typeface="Arial" panose="020B0604020202020204" pitchFamily="34" charset="0"/>
                        </a:rPr>
                        <a:t>将来構想</a:t>
                      </a:r>
                    </a:p>
                  </a:txBody>
                  <a:tcPr marL="85906" marR="85906" marT="42953" marB="42953" vert="eaVert" anchor="ctr">
                    <a:solidFill>
                      <a:srgbClr val="0098D0"/>
                    </a:solidFill>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地域の抱える課題・問題の解決に向け、想定している将来構想（活用するデータ・創出される付加価値・付加価値の提供先等）を簡潔に記載してください</a:t>
                      </a:r>
                      <a:endParaRPr kumimoji="1" lang="en-US" altLang="ja-JP"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900" kern="1200" dirty="0">
                        <a:solidFill>
                          <a:srgbClr val="0064C8"/>
                        </a:solidFill>
                        <a:latin typeface="Meiryo UI" panose="020B0604030504040204" pitchFamily="50" charset="-128"/>
                        <a:ea typeface="Meiryo UI" panose="020B0604030504040204" pitchFamily="50" charset="-128"/>
                        <a:cs typeface="Arial" panose="020B0604020202020204" pitchFamily="34" charset="0"/>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4041717203"/>
                  </a:ext>
                </a:extLst>
              </a:tr>
            </a:tbl>
          </a:graphicData>
        </a:graphic>
      </p:graphicFrame>
      <p:graphicFrame>
        <p:nvGraphicFramePr>
          <p:cNvPr id="17" name="表 20">
            <a:extLst>
              <a:ext uri="{FF2B5EF4-FFF2-40B4-BE49-F238E27FC236}">
                <a16:creationId xmlns:a16="http://schemas.microsoft.com/office/drawing/2014/main" id="{1C169CD3-CB56-488C-93AA-0EA3478C5E60}"/>
              </a:ext>
            </a:extLst>
          </p:cNvPr>
          <p:cNvGraphicFramePr>
            <a:graphicFrameLocks noGrp="1"/>
          </p:cNvGraphicFramePr>
          <p:nvPr>
            <p:extLst>
              <p:ext uri="{D42A27DB-BD31-4B8C-83A1-F6EECF244321}">
                <p14:modId xmlns:p14="http://schemas.microsoft.com/office/powerpoint/2010/main" val="4243414213"/>
              </p:ext>
            </p:extLst>
          </p:nvPr>
        </p:nvGraphicFramePr>
        <p:xfrm>
          <a:off x="188608" y="1700808"/>
          <a:ext cx="4798609" cy="1336603"/>
        </p:xfrm>
        <a:graphic>
          <a:graphicData uri="http://schemas.openxmlformats.org/drawingml/2006/table">
            <a:tbl>
              <a:tblPr>
                <a:tableStyleId>{00A15C55-8517-42AA-B614-E9B94910E393}</a:tableStyleId>
              </a:tblPr>
              <a:tblGrid>
                <a:gridCol w="375985">
                  <a:extLst>
                    <a:ext uri="{9D8B030D-6E8A-4147-A177-3AD203B41FA5}">
                      <a16:colId xmlns:a16="http://schemas.microsoft.com/office/drawing/2014/main" val="1734747608"/>
                    </a:ext>
                  </a:extLst>
                </a:gridCol>
                <a:gridCol w="387949">
                  <a:extLst>
                    <a:ext uri="{9D8B030D-6E8A-4147-A177-3AD203B41FA5}">
                      <a16:colId xmlns:a16="http://schemas.microsoft.com/office/drawing/2014/main" val="20000"/>
                    </a:ext>
                  </a:extLst>
                </a:gridCol>
                <a:gridCol w="4034675">
                  <a:extLst>
                    <a:ext uri="{9D8B030D-6E8A-4147-A177-3AD203B41FA5}">
                      <a16:colId xmlns:a16="http://schemas.microsoft.com/office/drawing/2014/main" val="20001"/>
                    </a:ext>
                  </a:extLst>
                </a:gridCol>
              </a:tblGrid>
              <a:tr h="641097">
                <a:tc rowSpan="2">
                  <a:txBody>
                    <a:bodyPr/>
                    <a:lstStyle/>
                    <a:p>
                      <a:pPr marL="0" marR="0" lvl="0" indent="0" algn="ctr"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1" dirty="0">
                          <a:solidFill>
                            <a:schemeClr val="bg1"/>
                          </a:solidFill>
                          <a:latin typeface="Meiryo UI" panose="020B0604030504040204" pitchFamily="50" charset="-128"/>
                          <a:ea typeface="Meiryo UI" panose="020B0604030504040204" pitchFamily="50" charset="-128"/>
                        </a:rPr>
                        <a:t>推進体制</a:t>
                      </a:r>
                      <a:endParaRPr kumimoji="1" lang="ja-JP" altLang="en-US" sz="1000" b="1" dirty="0">
                        <a:solidFill>
                          <a:schemeClr val="bg1"/>
                        </a:solidFill>
                        <a:latin typeface="Meiryo UI" panose="020B0604030504040204" pitchFamily="50" charset="-128"/>
                        <a:ea typeface="Meiryo UI" panose="020B0604030504040204" pitchFamily="50" charset="-128"/>
                        <a:cs typeface="Arial" panose="020B0604020202020204" pitchFamily="34" charset="0"/>
                      </a:endParaRPr>
                    </a:p>
                  </a:txBody>
                  <a:tcPr marL="85906" marR="85906" marT="42953" marB="42953" vert="eaVert" anchor="ctr">
                    <a:solidFill>
                      <a:srgbClr val="0098D0"/>
                    </a:solidFill>
                  </a:tcPr>
                </a:tc>
                <a:tc>
                  <a:txBody>
                    <a:bodyPr/>
                    <a:lstStyle/>
                    <a:p>
                      <a:pPr marL="0" indent="0" algn="ctr">
                        <a:spcAft>
                          <a:spcPts val="0"/>
                        </a:spcAft>
                        <a:buFont typeface="Arial" panose="020B0604020202020204" pitchFamily="34" charset="0"/>
                        <a:buNone/>
                      </a:pPr>
                      <a:r>
                        <a:rPr lang="ja-JP" altLang="en-US" sz="1000" dirty="0">
                          <a:solidFill>
                            <a:schemeClr val="tx1"/>
                          </a:solidFill>
                          <a:latin typeface="Meiryo UI" panose="020B0604030504040204" pitchFamily="50" charset="-128"/>
                          <a:ea typeface="Meiryo UI" panose="020B0604030504040204" pitchFamily="50" charset="-128"/>
                          <a:cs typeface="Arial" panose="020B0604020202020204" pitchFamily="34" charset="0"/>
                        </a:rPr>
                        <a:t>代表団体</a:t>
                      </a:r>
                    </a:p>
                  </a:txBody>
                  <a:tcPr marL="85906" marR="85906" marT="42953" marB="42953" vert="eaVert"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eiryo UI" panose="020B0604030504040204" pitchFamily="50" charset="-128"/>
                          <a:ea typeface="Meiryo UI" panose="020B0604030504040204" pitchFamily="50" charset="-128"/>
                          <a:cs typeface="Arial" panose="020B0604020202020204" pitchFamily="34" charset="0"/>
                        </a:rPr>
                        <a:t>団体名（実施内容・役割）</a:t>
                      </a:r>
                      <a:endParaRPr lang="en-US" altLang="ja-JP" sz="1000" i="1"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eiryo UI" panose="020B0604030504040204" pitchFamily="50" charset="-128"/>
                          <a:ea typeface="Meiryo UI" panose="020B0604030504040204" pitchFamily="50" charset="-128"/>
                          <a:cs typeface="Arial" panose="020B0604020202020204" pitchFamily="34" charset="0"/>
                        </a:rPr>
                        <a:t>例：●●会社（全体統括、データ分析・販売先探索）</a:t>
                      </a:r>
                    </a:p>
                  </a:txBody>
                  <a:tcPr marL="85906" marR="85906" marT="42953" marB="42953" anchor="ctr">
                    <a:solidFill>
                      <a:schemeClr val="accent5">
                        <a:lumMod val="20000"/>
                        <a:lumOff val="80000"/>
                      </a:schemeClr>
                    </a:solidFill>
                  </a:tcPr>
                </a:tc>
                <a:extLst>
                  <a:ext uri="{0D108BD9-81ED-4DB2-BD59-A6C34878D82A}">
                    <a16:rowId xmlns:a16="http://schemas.microsoft.com/office/drawing/2014/main" val="10002"/>
                  </a:ext>
                </a:extLst>
              </a:tr>
              <a:tr h="655047">
                <a:tc vMerge="1">
                  <a:txBody>
                    <a:bodyPr/>
                    <a:lstStyle/>
                    <a:p>
                      <a:pPr marL="0" indent="0">
                        <a:spcAft>
                          <a:spcPts val="0"/>
                        </a:spcAft>
                        <a:buFont typeface="Arial" panose="020B0604020202020204" pitchFamily="34" charset="0"/>
                        <a:buNone/>
                      </a:pPr>
                      <a:endParaRPr lang="ja-JP" altLang="en-US" sz="1000" dirty="0">
                        <a:solidFill>
                          <a:schemeClr val="tx1"/>
                        </a:solidFill>
                        <a:latin typeface="+mn-ea"/>
                        <a:ea typeface="+mn-ea"/>
                        <a:cs typeface="Arial" panose="020B0604020202020204" pitchFamily="34" charset="0"/>
                      </a:endParaRPr>
                    </a:p>
                  </a:txBody>
                  <a:tcPr marL="85906" marR="85906" marT="42953" marB="42953" anchor="ctr">
                    <a:solidFill>
                      <a:schemeClr val="accent5">
                        <a:lumMod val="20000"/>
                        <a:lumOff val="80000"/>
                      </a:schemeClr>
                    </a:solidFill>
                  </a:tcPr>
                </a:tc>
                <a:tc>
                  <a:txBody>
                    <a:bodyPr/>
                    <a:lstStyle/>
                    <a:p>
                      <a:pPr marL="0" indent="0" algn="ctr">
                        <a:spcAft>
                          <a:spcPts val="0"/>
                        </a:spcAft>
                        <a:buFont typeface="Arial" panose="020B0604020202020204" pitchFamily="34" charset="0"/>
                        <a:buNone/>
                      </a:pPr>
                      <a:r>
                        <a:rPr lang="ja-JP" altLang="en-US" sz="1000" dirty="0">
                          <a:solidFill>
                            <a:schemeClr val="tx1"/>
                          </a:solidFill>
                          <a:latin typeface="Meiryo UI" panose="020B0604030504040204" pitchFamily="50" charset="-128"/>
                          <a:ea typeface="Meiryo UI" panose="020B0604030504040204" pitchFamily="50" charset="-128"/>
                          <a:cs typeface="Arial" panose="020B0604020202020204" pitchFamily="34" charset="0"/>
                        </a:rPr>
                        <a:t>参加団体</a:t>
                      </a:r>
                    </a:p>
                  </a:txBody>
                  <a:tcPr marL="85906" marR="85906" marT="42953" marB="42953" vert="eaVert"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eiryo UI" panose="020B0604030504040204" pitchFamily="50" charset="-128"/>
                          <a:ea typeface="Meiryo UI" panose="020B0604030504040204" pitchFamily="50" charset="-128"/>
                          <a:cs typeface="Arial" panose="020B0604020202020204" pitchFamily="34" charset="0"/>
                        </a:rPr>
                        <a:t>例：</a:t>
                      </a:r>
                      <a:endParaRPr lang="en-US" altLang="ja-JP" sz="1000" i="1"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eiryo UI" panose="020B0604030504040204" pitchFamily="50" charset="-128"/>
                          <a:ea typeface="Meiryo UI" panose="020B0604030504040204" pitchFamily="50" charset="-128"/>
                          <a:cs typeface="Arial" panose="020B0604020202020204" pitchFamily="34" charset="0"/>
                        </a:rPr>
                        <a:t>●●市（●●協議会の運営・事務局）</a:t>
                      </a:r>
                      <a:endParaRPr lang="en-US" altLang="ja-JP" sz="1000" i="1"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eiryo UI" panose="020B0604030504040204" pitchFamily="50" charset="-128"/>
                          <a:ea typeface="Meiryo UI" panose="020B0604030504040204" pitchFamily="50" charset="-128"/>
                          <a:cs typeface="Arial" panose="020B0604020202020204" pitchFamily="34" charset="0"/>
                        </a:rPr>
                        <a:t>●●交通（モビリティデータ提供）</a:t>
                      </a:r>
                      <a:endParaRPr lang="en-US" altLang="ja-JP" sz="1000" i="1"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eiryo UI" panose="020B0604030504040204" pitchFamily="50" charset="-128"/>
                          <a:ea typeface="Meiryo UI" panose="020B0604030504040204" pitchFamily="50" charset="-128"/>
                          <a:cs typeface="Arial" panose="020B0604020202020204" pitchFamily="34" charset="0"/>
                        </a:rPr>
                        <a:t>●●タクシー（モビリティデータ提供）</a:t>
                      </a:r>
                    </a:p>
                  </a:txBody>
                  <a:tcPr marL="85906" marR="85906" marT="42953" marB="42953" anchor="c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graphicFrame>
        <p:nvGraphicFramePr>
          <p:cNvPr id="19" name="表 18">
            <a:extLst>
              <a:ext uri="{FF2B5EF4-FFF2-40B4-BE49-F238E27FC236}">
                <a16:creationId xmlns:a16="http://schemas.microsoft.com/office/drawing/2014/main" id="{A82DD705-306C-449B-AB33-0CD0DA2345B1}"/>
              </a:ext>
            </a:extLst>
          </p:cNvPr>
          <p:cNvGraphicFramePr>
            <a:graphicFrameLocks noGrp="1"/>
          </p:cNvGraphicFramePr>
          <p:nvPr>
            <p:extLst>
              <p:ext uri="{D42A27DB-BD31-4B8C-83A1-F6EECF244321}">
                <p14:modId xmlns:p14="http://schemas.microsoft.com/office/powerpoint/2010/main" val="4235490381"/>
              </p:ext>
            </p:extLst>
          </p:nvPr>
        </p:nvGraphicFramePr>
        <p:xfrm>
          <a:off x="5097016" y="1700807"/>
          <a:ext cx="4585062" cy="4896545"/>
        </p:xfrm>
        <a:graphic>
          <a:graphicData uri="http://schemas.openxmlformats.org/drawingml/2006/table">
            <a:tbl>
              <a:tblPr>
                <a:tableStyleId>{5C22544A-7EE6-4342-B048-85BDC9FD1C3A}</a:tableStyleId>
              </a:tblPr>
              <a:tblGrid>
                <a:gridCol w="386714">
                  <a:extLst>
                    <a:ext uri="{9D8B030D-6E8A-4147-A177-3AD203B41FA5}">
                      <a16:colId xmlns:a16="http://schemas.microsoft.com/office/drawing/2014/main" val="200331038"/>
                    </a:ext>
                  </a:extLst>
                </a:gridCol>
                <a:gridCol w="374393">
                  <a:extLst>
                    <a:ext uri="{9D8B030D-6E8A-4147-A177-3AD203B41FA5}">
                      <a16:colId xmlns:a16="http://schemas.microsoft.com/office/drawing/2014/main" val="20000"/>
                    </a:ext>
                  </a:extLst>
                </a:gridCol>
                <a:gridCol w="3823955">
                  <a:extLst>
                    <a:ext uri="{9D8B030D-6E8A-4147-A177-3AD203B41FA5}">
                      <a16:colId xmlns:a16="http://schemas.microsoft.com/office/drawing/2014/main" val="20001"/>
                    </a:ext>
                  </a:extLst>
                </a:gridCol>
              </a:tblGrid>
              <a:tr h="504057">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Arial" panose="020B0604020202020204" pitchFamily="34" charset="0"/>
                        </a:rPr>
                        <a:t>重点</a:t>
                      </a:r>
                      <a:endParaRPr kumimoji="1" lang="en-US" altLang="ja-JP" sz="1000" b="1" dirty="0">
                        <a:solidFill>
                          <a:schemeClr val="bg1"/>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Arial" panose="020B0604020202020204" pitchFamily="34" charset="0"/>
                        </a:rPr>
                        <a:t>取組</a:t>
                      </a:r>
                      <a:endParaRPr kumimoji="1" lang="en-US" altLang="ja-JP" sz="1000" b="1">
                        <a:solidFill>
                          <a:schemeClr val="bg1"/>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a:solidFill>
                            <a:schemeClr val="bg1"/>
                          </a:solidFill>
                          <a:latin typeface="Meiryo UI" panose="020B0604030504040204" pitchFamily="50" charset="-128"/>
                          <a:ea typeface="Meiryo UI" panose="020B0604030504040204" pitchFamily="50" charset="-128"/>
                          <a:cs typeface="Arial" panose="020B0604020202020204" pitchFamily="34" charset="0"/>
                        </a:rPr>
                        <a:t>テーマ</a:t>
                      </a:r>
                      <a:endParaRPr kumimoji="1" lang="ja-JP" altLang="en-US" sz="1000" b="1" dirty="0">
                        <a:solidFill>
                          <a:schemeClr val="bg1"/>
                        </a:solidFill>
                        <a:latin typeface="Meiryo UI" panose="020B0604030504040204" pitchFamily="50" charset="-128"/>
                        <a:ea typeface="Meiryo UI" panose="020B0604030504040204" pitchFamily="50" charset="-128"/>
                        <a:cs typeface="Arial" panose="020B0604020202020204" pitchFamily="34" charset="0"/>
                      </a:endParaRPr>
                    </a:p>
                  </a:txBody>
                  <a:tcPr marL="85906" marR="85906" marT="42953" marB="42953" vert="eaVert" anchor="ctr">
                    <a:solidFill>
                      <a:srgbClr val="0098D0"/>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kern="12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85906" marR="85906" marT="42953" marB="42953" vert="eaVert"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rPr>
                        <a:t>例）テーマ①：移動サービス間のデータ連携</a:t>
                      </a:r>
                      <a:endParaRPr kumimoji="1" lang="en-US" altLang="ja-JP"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kumimoji="1" lang="ja-JP" altLang="en-US"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複数選択した場合はすべて記載してください。</a:t>
                      </a:r>
                    </a:p>
                  </a:txBody>
                  <a:tcPr marL="85906" marR="85906" marT="42953" marB="42953">
                    <a:solidFill>
                      <a:schemeClr val="accent5">
                        <a:lumMod val="20000"/>
                        <a:lumOff val="80000"/>
                      </a:schemeClr>
                    </a:solidFill>
                  </a:tcPr>
                </a:tc>
                <a:extLst>
                  <a:ext uri="{0D108BD9-81ED-4DB2-BD59-A6C34878D82A}">
                    <a16:rowId xmlns:a16="http://schemas.microsoft.com/office/drawing/2014/main" val="10001"/>
                  </a:ext>
                </a:extLst>
              </a:tr>
              <a:tr h="1807176">
                <a:tc row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dirty="0">
                          <a:solidFill>
                            <a:schemeClr val="bg1"/>
                          </a:solidFill>
                          <a:latin typeface="Meiryo UI" panose="020B0604030504040204" pitchFamily="50" charset="-128"/>
                          <a:ea typeface="Meiryo UI" panose="020B0604030504040204" pitchFamily="50" charset="-128"/>
                          <a:cs typeface="Arial" panose="020B0604020202020204" pitchFamily="34" charset="0"/>
                        </a:rPr>
                        <a:t>実証実験概要</a:t>
                      </a:r>
                    </a:p>
                  </a:txBody>
                  <a:tcPr marL="85906" marR="85906" marT="42953" marB="42953" vert="eaVert" anchor="ctr">
                    <a:solidFill>
                      <a:srgbClr val="0098D0"/>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検証命題・検証手法</a:t>
                      </a:r>
                      <a:endParaRPr lang="en-US" altLang="ja-JP" sz="10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endParaRPr>
                    </a:p>
                  </a:txBody>
                  <a:tcPr marL="85906" marR="85906" marT="42953" marB="42953" vert="eaVert" anchor="ctr">
                    <a:solidFill>
                      <a:schemeClr val="accent5">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rPr>
                        <a:t>選択テーマとの関係性や事業計画における位置付けを明らかにしたうえで、実証実験で具体的に明らかにしたいこと（検証命題）</a:t>
                      </a:r>
                      <a:r>
                        <a:rPr lang="ja-JP" altLang="en-US" sz="1000" b="0" i="1" kern="0" dirty="0">
                          <a:solidFill>
                            <a:srgbClr val="FF0000"/>
                          </a:solidFill>
                          <a:effectLst/>
                          <a:latin typeface="Meiryo UI" panose="020B0604030504040204" pitchFamily="50" charset="-128"/>
                          <a:ea typeface="Meiryo UI" panose="020B0604030504040204" pitchFamily="50" charset="-128"/>
                        </a:rPr>
                        <a:t>や、</a:t>
                      </a:r>
                      <a:r>
                        <a:rPr kumimoji="1" lang="ja-JP" altLang="en-US"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rPr>
                        <a:t>検証命題</a:t>
                      </a:r>
                      <a:r>
                        <a:rPr lang="ja-JP" altLang="en-US" sz="1000" b="0" i="1" kern="0" dirty="0">
                          <a:solidFill>
                            <a:srgbClr val="FF0000"/>
                          </a:solidFill>
                          <a:effectLst/>
                          <a:latin typeface="Meiryo UI" panose="020B0604030504040204" pitchFamily="50" charset="-128"/>
                          <a:ea typeface="Meiryo UI" panose="020B0604030504040204" pitchFamily="50" charset="-128"/>
                        </a:rPr>
                        <a:t>を明らかにするための具体的な手法を記載ください。</a:t>
                      </a:r>
                      <a:endParaRPr lang="en-US" altLang="ja-JP" sz="1000" b="0" i="1" kern="0" dirty="0">
                        <a:solidFill>
                          <a:srgbClr val="FF0000"/>
                        </a:solidFill>
                        <a:effectLst/>
                        <a:latin typeface="Meiryo UI" panose="020B0604030504040204" pitchFamily="50" charset="-128"/>
                        <a:ea typeface="Meiryo UI" panose="020B0604030504040204" pitchFamily="50" charset="-128"/>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2227039812"/>
                  </a:ext>
                </a:extLst>
              </a:tr>
              <a:tr h="2585312">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dirty="0">
                          <a:solidFill>
                            <a:sysClr val="windowText" lastClr="000000"/>
                          </a:solidFill>
                          <a:latin typeface="Meiryo UI" panose="020B0604030504040204" pitchFamily="50" charset="-128"/>
                          <a:ea typeface="Meiryo UI" panose="020B0604030504040204" pitchFamily="50" charset="-128"/>
                          <a:cs typeface="Arial" panose="020B0604020202020204" pitchFamily="34" charset="0"/>
                        </a:rPr>
                        <a:t>実証実験内容</a:t>
                      </a:r>
                    </a:p>
                  </a:txBody>
                  <a:tcPr marL="85906" marR="85906" marT="42953" marB="42953" vert="eaVert" anchor="ctr">
                    <a:solidFill>
                      <a:schemeClr val="accent5">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000" i="1" dirty="0">
                          <a:solidFill>
                            <a:srgbClr val="FF0000"/>
                          </a:solidFill>
                          <a:latin typeface="Meiryo UI" panose="020B0604030504040204" pitchFamily="50" charset="-128"/>
                          <a:ea typeface="Meiryo UI" panose="020B0604030504040204" pitchFamily="50" charset="-128"/>
                          <a:cs typeface="Arial" panose="020B0604020202020204" pitchFamily="34" charset="0"/>
                        </a:rPr>
                        <a:t>今回実施する実証実験の詳細を具体的に記載ください。</a:t>
                      </a:r>
                      <a:endParaRPr lang="en-US" altLang="ja-JP" sz="1000" i="1"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2633128711"/>
                  </a:ext>
                </a:extLst>
              </a:tr>
            </a:tbl>
          </a:graphicData>
        </a:graphic>
      </p:graphicFrame>
      <p:graphicFrame>
        <p:nvGraphicFramePr>
          <p:cNvPr id="25" name="表 18">
            <a:extLst>
              <a:ext uri="{FF2B5EF4-FFF2-40B4-BE49-F238E27FC236}">
                <a16:creationId xmlns:a16="http://schemas.microsoft.com/office/drawing/2014/main" id="{B60E985C-F11E-4554-98C0-3B7FD45E5EAF}"/>
              </a:ext>
            </a:extLst>
          </p:cNvPr>
          <p:cNvGraphicFramePr>
            <a:graphicFrameLocks noGrp="1"/>
          </p:cNvGraphicFramePr>
          <p:nvPr>
            <p:extLst>
              <p:ext uri="{D42A27DB-BD31-4B8C-83A1-F6EECF244321}">
                <p14:modId xmlns:p14="http://schemas.microsoft.com/office/powerpoint/2010/main" val="1075579354"/>
              </p:ext>
            </p:extLst>
          </p:nvPr>
        </p:nvGraphicFramePr>
        <p:xfrm>
          <a:off x="188608" y="1077844"/>
          <a:ext cx="9481607" cy="550956"/>
        </p:xfrm>
        <a:graphic>
          <a:graphicData uri="http://schemas.openxmlformats.org/drawingml/2006/table">
            <a:tbl>
              <a:tblPr>
                <a:tableStyleId>{5C22544A-7EE6-4342-B048-85BDC9FD1C3A}</a:tableStyleId>
              </a:tblPr>
              <a:tblGrid>
                <a:gridCol w="361607">
                  <a:extLst>
                    <a:ext uri="{9D8B030D-6E8A-4147-A177-3AD203B41FA5}">
                      <a16:colId xmlns:a16="http://schemas.microsoft.com/office/drawing/2014/main" val="20000"/>
                    </a:ext>
                  </a:extLst>
                </a:gridCol>
                <a:gridCol w="9120000">
                  <a:extLst>
                    <a:ext uri="{9D8B030D-6E8A-4147-A177-3AD203B41FA5}">
                      <a16:colId xmlns:a16="http://schemas.microsoft.com/office/drawing/2014/main" val="20001"/>
                    </a:ext>
                  </a:extLst>
                </a:gridCol>
              </a:tblGrid>
              <a:tr h="550956">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kern="1200" dirty="0">
                          <a:solidFill>
                            <a:schemeClr val="bg1"/>
                          </a:solidFill>
                          <a:latin typeface="Meiryo UI" panose="020B0604030504040204" pitchFamily="50" charset="-128"/>
                          <a:ea typeface="Meiryo UI" panose="020B0604030504040204" pitchFamily="50" charset="-128"/>
                          <a:cs typeface="Arial" panose="020B0604020202020204" pitchFamily="34" charset="0"/>
                        </a:rPr>
                        <a:t>概要</a:t>
                      </a:r>
                    </a:p>
                  </a:txBody>
                  <a:tcPr marL="85906" marR="85906" marT="42953" marB="42953" vert="eaVert" anchor="ctr">
                    <a:solidFill>
                      <a:srgbClr val="0098D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eiryo UI" panose="020B0604030504040204" pitchFamily="50" charset="-128"/>
                          <a:ea typeface="Meiryo UI" panose="020B0604030504040204" pitchFamily="50" charset="-128"/>
                          <a:cs typeface="Arial" panose="020B0604020202020204" pitchFamily="34" charset="0"/>
                        </a:rPr>
                        <a:t>提案される事業・プロジェクトの要点・概要を記載してください</a:t>
                      </a:r>
                    </a:p>
                  </a:txBody>
                  <a:tcPr marL="85906" marR="85906" marT="42953" marB="42953">
                    <a:solidFill>
                      <a:schemeClr val="accent5">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526386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5060&quot;&gt;&lt;version val=&quot;28238&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2OFZMfbH4Q1zE4Zs1WkuZ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Q1vWyH_0QVgomdsV.kNyag"/>
</p:tagLst>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79E145B6-72D5-45AA-ABFC-B6AA7BD9A229}" vid="{975253B2-EEA5-4865-B18B-748E13490A9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303</Words>
  <Application>Microsoft Office PowerPoint</Application>
  <PresentationFormat>A4 210 x 297 mm</PresentationFormat>
  <Paragraphs>33</Paragraphs>
  <Slides>1</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8" baseType="lpstr">
      <vt:lpstr>Meiryo UI</vt:lpstr>
      <vt:lpstr>ＭＳ Ｐゴシック</vt:lpstr>
      <vt:lpstr>Arial</vt:lpstr>
      <vt:lpstr>Calibri</vt:lpstr>
      <vt:lpstr>Wingdings</vt:lpstr>
      <vt:lpstr>【機○・記載例なし】</vt:lpstr>
      <vt:lpstr>think-cell スライド</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2021-06-25T01:52:50Z</dcterms:created>
  <dcterms:modified xsi:type="dcterms:W3CDTF">2022-05-17T22:46:24Z</dcterms:modified>
</cp:coreProperties>
</file>